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webp" ContentType="image/webp"/>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84" r:id="rId5"/>
  </p:sldMasterIdLst>
  <p:notesMasterIdLst>
    <p:notesMasterId r:id="rId36"/>
  </p:notesMasterIdLst>
  <p:sldIdLst>
    <p:sldId id="256" r:id="rId6"/>
    <p:sldId id="1625" r:id="rId7"/>
    <p:sldId id="259" r:id="rId8"/>
    <p:sldId id="300" r:id="rId9"/>
    <p:sldId id="343" r:id="rId10"/>
    <p:sldId id="258" r:id="rId11"/>
    <p:sldId id="342" r:id="rId12"/>
    <p:sldId id="345" r:id="rId13"/>
    <p:sldId id="346" r:id="rId14"/>
    <p:sldId id="347" r:id="rId15"/>
    <p:sldId id="348" r:id="rId16"/>
    <p:sldId id="302" r:id="rId17"/>
    <p:sldId id="1626" r:id="rId18"/>
    <p:sldId id="1607" r:id="rId19"/>
    <p:sldId id="1608" r:id="rId20"/>
    <p:sldId id="1609" r:id="rId21"/>
    <p:sldId id="1610" r:id="rId22"/>
    <p:sldId id="1611" r:id="rId23"/>
    <p:sldId id="1615" r:id="rId24"/>
    <p:sldId id="1616" r:id="rId25"/>
    <p:sldId id="1618" r:id="rId26"/>
    <p:sldId id="1620" r:id="rId27"/>
    <p:sldId id="1622" r:id="rId28"/>
    <p:sldId id="1627" r:id="rId29"/>
    <p:sldId id="1623" r:id="rId30"/>
    <p:sldId id="305" r:id="rId31"/>
    <p:sldId id="288" r:id="rId32"/>
    <p:sldId id="1628" r:id="rId33"/>
    <p:sldId id="310" r:id="rId34"/>
    <p:sldId id="306"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UH7uayZiAJQDdlKuXQxSEg==" hashData="9pRSc8cgvhtPcUbHfl3rSxMZkfZI+fxlrdKMPCwBdSfUEEG2W8Pe9GkfBMSMGTm51tI+kRyYylFInAP8DEbSXg=="/>
  <p:extLst>
    <p:ext uri="{521415D9-36F7-43E2-AB2F-B90AF26B5E84}">
      <p14:sectionLst xmlns:p14="http://schemas.microsoft.com/office/powerpoint/2010/main">
        <p14:section name="Introduction" id="{EFFE3E3C-BA52-4764-A324-A6E4E5199D80}">
          <p14:sldIdLst>
            <p14:sldId id="256"/>
            <p14:sldId id="1625"/>
          </p14:sldIdLst>
        </p14:section>
        <p14:section name="Overview &amp; objectives" id="{2AF4E993-76CA-47AF-9ECD-5BB738C138EE}">
          <p14:sldIdLst>
            <p14:sldId id="259"/>
            <p14:sldId id="300"/>
          </p14:sldIdLst>
        </p14:section>
        <p14:section name="Part I" id="{AAC44846-4E9E-481D-AD2E-FDCE4F0F1F1E}">
          <p14:sldIdLst>
            <p14:sldId id="343"/>
            <p14:sldId id="258"/>
            <p14:sldId id="342"/>
            <p14:sldId id="345"/>
            <p14:sldId id="346"/>
            <p14:sldId id="347"/>
            <p14:sldId id="348"/>
            <p14:sldId id="302"/>
          </p14:sldIdLst>
        </p14:section>
        <p14:section name="Part II" id="{197C6707-7918-4D3D-96B3-43AB5EA18B73}">
          <p14:sldIdLst>
            <p14:sldId id="1626"/>
            <p14:sldId id="1607"/>
            <p14:sldId id="1608"/>
            <p14:sldId id="1609"/>
            <p14:sldId id="1610"/>
            <p14:sldId id="1611"/>
            <p14:sldId id="1615"/>
            <p14:sldId id="1616"/>
            <p14:sldId id="1618"/>
            <p14:sldId id="1620"/>
            <p14:sldId id="1622"/>
            <p14:sldId id="1627"/>
            <p14:sldId id="1623"/>
          </p14:sldIdLst>
        </p14:section>
        <p14:section name="Summary &amp; Take home messages" id="{B09160E1-5B7E-4F9B-98D4-2EAEE74822BC}">
          <p14:sldIdLst>
            <p14:sldId id="305"/>
          </p14:sldIdLst>
        </p14:section>
        <p14:section name="Further reading &amp; next steps" id="{8733404B-67AE-41D0-A42D-A87AC23D758E}">
          <p14:sldIdLst>
            <p14:sldId id="288"/>
            <p14:sldId id="1628"/>
            <p14:sldId id="310"/>
            <p14:sldId id="306"/>
          </p14:sldIdLst>
        </p14:section>
      </p14:sectionLst>
    </p:ex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D1AAC8-AED0-1BBF-31BC-71D3ED83267C}" name="Esmee Kooijman" initials="EK" userId="S::kooijmae@tcd.ie::b899e8fb-b3e5-4e16-a4fd-b1ceffd7514c" providerId="AD"/>
  <p188:author id="{8BDE91D5-1A70-FE78-FD88-26AB7553B2CF}" name="esmeekooijman@gmail.com" initials="es" userId="S::esmeekooijman_gmail.com#ext#@liveunibo.onmicrosoft.com::b24d9cb8-400c-4fe0-b66a-75e09a4db6d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AF4D"/>
    <a:srgbClr val="00A7E2"/>
    <a:srgbClr val="FF8400"/>
    <a:srgbClr val="8DC549"/>
    <a:srgbClr val="F09400"/>
    <a:srgbClr val="FCDAC2"/>
    <a:srgbClr val="FCCDAE"/>
    <a:srgbClr val="BFEB8A"/>
    <a:srgbClr val="D0E6B5"/>
    <a:srgbClr val="FCA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35"/>
    <p:restoredTop sz="68902"/>
  </p:normalViewPr>
  <p:slideViewPr>
    <p:cSldViewPr snapToGrid="0">
      <p:cViewPr varScale="1">
        <p:scale>
          <a:sx n="76" d="100"/>
          <a:sy n="76" d="100"/>
        </p:scale>
        <p:origin x="1904" y="192"/>
      </p:cViewPr>
      <p:guideLst>
        <p:guide orient="horz" pos="2205"/>
        <p:guide pos="3840"/>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86" d="100"/>
          <a:sy n="86" d="100"/>
        </p:scale>
        <p:origin x="3928"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hyperlink" Target="http://www.flickr.com/photos/58812104@N00/7049805875/" TargetMode="External"/><Relationship Id="rId3" Type="http://schemas.openxmlformats.org/officeDocument/2006/relationships/image" Target="../media/image20.jpeg"/><Relationship Id="rId7" Type="http://schemas.openxmlformats.org/officeDocument/2006/relationships/image" Target="../media/image22.jpeg"/><Relationship Id="rId2" Type="http://schemas.openxmlformats.org/officeDocument/2006/relationships/hyperlink" Target="http://www.flickr.com/photos/omahausace/5866540604/" TargetMode="External"/><Relationship Id="rId1" Type="http://schemas.openxmlformats.org/officeDocument/2006/relationships/image" Target="../media/image19.jpeg"/><Relationship Id="rId6" Type="http://schemas.openxmlformats.org/officeDocument/2006/relationships/hyperlink" Target="https://en.wikipedia.org/wiki/Wetland" TargetMode="External"/><Relationship Id="rId5" Type="http://schemas.openxmlformats.org/officeDocument/2006/relationships/image" Target="../media/image21.jpeg"/><Relationship Id="rId10" Type="http://schemas.openxmlformats.org/officeDocument/2006/relationships/hyperlink" Target="https://en.wikipedia.org/wiki/Rockslide" TargetMode="External"/><Relationship Id="rId4" Type="http://schemas.openxmlformats.org/officeDocument/2006/relationships/hyperlink" Target="https://commons.wikimedia.org/wiki/File:Coastal_erosion_-_geograph.org.uk_-_978599.jpg" TargetMode="External"/><Relationship Id="rId9" Type="http://schemas.openxmlformats.org/officeDocument/2006/relationships/image" Target="../media/image23.jpeg"/></Relationships>
</file>

<file path=ppt/diagrams/_rels/data2.xml.rels><?xml version="1.0" encoding="UTF-8" standalone="yes"?>
<Relationships xmlns="http://schemas.openxmlformats.org/package/2006/relationships"><Relationship Id="rId8" Type="http://schemas.openxmlformats.org/officeDocument/2006/relationships/hyperlink" Target="http://www.flickr.com/photos/58812104@N00/7049805875/" TargetMode="External"/><Relationship Id="rId3" Type="http://schemas.openxmlformats.org/officeDocument/2006/relationships/image" Target="../media/image20.jpeg"/><Relationship Id="rId7" Type="http://schemas.openxmlformats.org/officeDocument/2006/relationships/image" Target="../media/image22.jpeg"/><Relationship Id="rId2" Type="http://schemas.openxmlformats.org/officeDocument/2006/relationships/hyperlink" Target="http://www.flickr.com/photos/omahausace/5866540604/" TargetMode="External"/><Relationship Id="rId1" Type="http://schemas.openxmlformats.org/officeDocument/2006/relationships/image" Target="../media/image19.jpeg"/><Relationship Id="rId6" Type="http://schemas.openxmlformats.org/officeDocument/2006/relationships/hyperlink" Target="https://en.wikipedia.org/wiki/Wetland" TargetMode="External"/><Relationship Id="rId5" Type="http://schemas.openxmlformats.org/officeDocument/2006/relationships/image" Target="../media/image21.jpeg"/><Relationship Id="rId10" Type="http://schemas.openxmlformats.org/officeDocument/2006/relationships/hyperlink" Target="https://en.wikipedia.org/wiki/Rockslide" TargetMode="External"/><Relationship Id="rId4" Type="http://schemas.openxmlformats.org/officeDocument/2006/relationships/hyperlink" Target="https://commons.wikimedia.org/wiki/File:Coastal_erosion_-_geograph.org.uk_-_978599.jpg" TargetMode="External"/><Relationship Id="rId9" Type="http://schemas.openxmlformats.org/officeDocument/2006/relationships/image" Target="../media/image23.jpeg"/></Relationships>
</file>

<file path=ppt/diagrams/_rels/drawing1.xml.rels><?xml version="1.0" encoding="UTF-8" standalone="yes"?>
<Relationships xmlns="http://schemas.openxmlformats.org/package/2006/relationships"><Relationship Id="rId8" Type="http://schemas.openxmlformats.org/officeDocument/2006/relationships/hyperlink" Target="http://www.flickr.com/photos/58812104@N00/7049805875/" TargetMode="External"/><Relationship Id="rId3" Type="http://schemas.openxmlformats.org/officeDocument/2006/relationships/image" Target="../media/image20.jpeg"/><Relationship Id="rId7" Type="http://schemas.openxmlformats.org/officeDocument/2006/relationships/image" Target="../media/image22.jpeg"/><Relationship Id="rId2" Type="http://schemas.openxmlformats.org/officeDocument/2006/relationships/hyperlink" Target="http://www.flickr.com/photos/omahausace/5866540604/" TargetMode="External"/><Relationship Id="rId1" Type="http://schemas.openxmlformats.org/officeDocument/2006/relationships/image" Target="../media/image19.jpeg"/><Relationship Id="rId6" Type="http://schemas.openxmlformats.org/officeDocument/2006/relationships/hyperlink" Target="https://en.wikipedia.org/wiki/Wetland" TargetMode="External"/><Relationship Id="rId5" Type="http://schemas.openxmlformats.org/officeDocument/2006/relationships/image" Target="../media/image21.jpeg"/><Relationship Id="rId10" Type="http://schemas.openxmlformats.org/officeDocument/2006/relationships/hyperlink" Target="https://en.wikipedia.org/wiki/Rockslide" TargetMode="External"/><Relationship Id="rId4" Type="http://schemas.openxmlformats.org/officeDocument/2006/relationships/hyperlink" Target="https://commons.wikimedia.org/wiki/File:Coastal_erosion_-_geograph.org.uk_-_978599.jpg" TargetMode="External"/><Relationship Id="rId9" Type="http://schemas.openxmlformats.org/officeDocument/2006/relationships/image" Target="../media/image23.jpeg"/></Relationships>
</file>

<file path=ppt/diagrams/_rels/drawing2.xml.rels><?xml version="1.0" encoding="UTF-8" standalone="yes"?>
<Relationships xmlns="http://schemas.openxmlformats.org/package/2006/relationships"><Relationship Id="rId8" Type="http://schemas.openxmlformats.org/officeDocument/2006/relationships/hyperlink" Target="http://www.flickr.com/photos/58812104@N00/7049805875/" TargetMode="External"/><Relationship Id="rId3" Type="http://schemas.openxmlformats.org/officeDocument/2006/relationships/image" Target="../media/image20.jpeg"/><Relationship Id="rId7" Type="http://schemas.openxmlformats.org/officeDocument/2006/relationships/image" Target="../media/image22.jpeg"/><Relationship Id="rId2" Type="http://schemas.openxmlformats.org/officeDocument/2006/relationships/hyperlink" Target="http://www.flickr.com/photos/omahausace/5866540604/" TargetMode="External"/><Relationship Id="rId1" Type="http://schemas.openxmlformats.org/officeDocument/2006/relationships/image" Target="../media/image19.jpeg"/><Relationship Id="rId6" Type="http://schemas.openxmlformats.org/officeDocument/2006/relationships/hyperlink" Target="https://en.wikipedia.org/wiki/Wetland" TargetMode="External"/><Relationship Id="rId5" Type="http://schemas.openxmlformats.org/officeDocument/2006/relationships/image" Target="../media/image21.jpeg"/><Relationship Id="rId10" Type="http://schemas.openxmlformats.org/officeDocument/2006/relationships/hyperlink" Target="https://en.wikipedia.org/wiki/Rockslide" TargetMode="External"/><Relationship Id="rId4" Type="http://schemas.openxmlformats.org/officeDocument/2006/relationships/hyperlink" Target="https://commons.wikimedia.org/wiki/File:Coastal_erosion_-_geograph.org.uk_-_978599.jpg" TargetMode="External"/><Relationship Id="rId9" Type="http://schemas.openxmlformats.org/officeDocument/2006/relationships/image" Target="../media/image23.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AD27F8-D4E9-43E5-BB87-ED3FD4257A62}"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6EFD0362-1461-4E30-833C-51202A710281}">
      <dgm:prSet phldrT="[Text]" custT="1"/>
      <dgm:spPr>
        <a:solidFill>
          <a:srgbClr val="C8EBFA"/>
        </a:solidFill>
        <a:ln>
          <a:solidFill>
            <a:srgbClr val="34C4F2"/>
          </a:solidFill>
        </a:ln>
      </dgm:spPr>
      <dgm:t>
        <a:bodyPr/>
        <a:lstStyle/>
        <a:p>
          <a:pPr algn="l"/>
          <a:r>
            <a:rPr lang="en-GB" sz="1500" b="0" dirty="0">
              <a:solidFill>
                <a:schemeClr val="tx1"/>
              </a:solidFill>
              <a:latin typeface="Lato" panose="020F0502020204030203" pitchFamily="34" charset="0"/>
              <a:ea typeface="Lato" panose="020F0502020204030203" pitchFamily="34" charset="0"/>
              <a:cs typeface="Lato" panose="020F0502020204030203" pitchFamily="34" charset="0"/>
            </a:rPr>
            <a:t>Deep rooting plants, bioswales, bioretention, green rooftops, grazing of the foreland</a:t>
          </a:r>
          <a:endParaRPr lang="en-US" sz="1500" b="0" dirty="0">
            <a:solidFill>
              <a:schemeClr val="tx1"/>
            </a:solidFill>
            <a:latin typeface="Lato" panose="020F0502020204030203" pitchFamily="34" charset="0"/>
            <a:ea typeface="Lato" panose="020F0502020204030203" pitchFamily="34" charset="0"/>
            <a:cs typeface="Lato" panose="020F0502020204030203" pitchFamily="34" charset="0"/>
          </a:endParaRPr>
        </a:p>
      </dgm:t>
    </dgm:pt>
    <dgm:pt modelId="{50A1F0D1-F642-422C-8939-BF96AB823914}" type="parTrans" cxnId="{13EC7618-4359-4CD1-805B-7711F8C31533}">
      <dgm:prSet/>
      <dgm:spPr/>
      <dgm:t>
        <a:bodyPr/>
        <a:lstStyle/>
        <a:p>
          <a:endParaRPr lang="en-US"/>
        </a:p>
      </dgm:t>
    </dgm:pt>
    <dgm:pt modelId="{2A71C5F0-B061-4A02-8101-2752AD13837F}" type="sibTrans" cxnId="{13EC7618-4359-4CD1-805B-7711F8C31533}">
      <dgm:prSet/>
      <dgm:spPr/>
      <dgm:t>
        <a:bodyPr/>
        <a:lstStyle/>
        <a:p>
          <a:endParaRPr lang="en-US"/>
        </a:p>
      </dgm:t>
    </dgm:pt>
    <dgm:pt modelId="{B184CA5E-8963-4726-92C7-F7303A14C133}">
      <dgm:prSet phldrT="[Text]" custT="1"/>
      <dgm:spPr>
        <a:solidFill>
          <a:srgbClr val="C8EBFA"/>
        </a:solidFill>
        <a:ln>
          <a:solidFill>
            <a:srgbClr val="34C4F2"/>
          </a:solidFill>
        </a:ln>
      </dgm:spPr>
      <dgm:t>
        <a:bodyPr/>
        <a:lstStyle/>
        <a:p>
          <a:pPr algn="l"/>
          <a:r>
            <a:rPr lang="en-GB" sz="1500" dirty="0">
              <a:solidFill>
                <a:srgbClr val="000000"/>
              </a:solidFill>
              <a:latin typeface="Lato" panose="020F0502020204030203" pitchFamily="34" charset="0"/>
              <a:ea typeface="Lato" panose="020F0502020204030203" pitchFamily="34" charset="0"/>
              <a:cs typeface="Lato" panose="020F0502020204030203" pitchFamily="34" charset="0"/>
            </a:rPr>
            <a:t>Natural water retention measures and water storage management</a:t>
          </a:r>
          <a:endParaRPr lang="en-US" sz="1500" dirty="0">
            <a:latin typeface="Lato" panose="020F0502020204030203" pitchFamily="34" charset="0"/>
            <a:ea typeface="Lato" panose="020F0502020204030203" pitchFamily="34" charset="0"/>
            <a:cs typeface="Lato" panose="020F0502020204030203" pitchFamily="34" charset="0"/>
          </a:endParaRPr>
        </a:p>
      </dgm:t>
    </dgm:pt>
    <dgm:pt modelId="{F8C8BCD4-5555-4C21-84DA-D7DFDC2231F3}" type="parTrans" cxnId="{4538E428-FE49-4B12-8AA2-0284540D754D}">
      <dgm:prSet/>
      <dgm:spPr/>
      <dgm:t>
        <a:bodyPr/>
        <a:lstStyle/>
        <a:p>
          <a:endParaRPr lang="en-US"/>
        </a:p>
      </dgm:t>
    </dgm:pt>
    <dgm:pt modelId="{1C0377AC-C84E-48C0-9459-4DA3737D62CD}" type="sibTrans" cxnId="{4538E428-FE49-4B12-8AA2-0284540D754D}">
      <dgm:prSet/>
      <dgm:spPr/>
      <dgm:t>
        <a:bodyPr/>
        <a:lstStyle/>
        <a:p>
          <a:endParaRPr lang="en-US"/>
        </a:p>
      </dgm:t>
    </dgm:pt>
    <dgm:pt modelId="{3215AC82-F55E-45B2-8CF4-AFB0236B8113}">
      <dgm:prSet phldrT="[Text]" custT="1"/>
      <dgm:spPr>
        <a:solidFill>
          <a:srgbClr val="C8EBFA"/>
        </a:solidFill>
        <a:ln>
          <a:solidFill>
            <a:srgbClr val="34C4F2"/>
          </a:solidFill>
        </a:ln>
      </dgm:spPr>
      <dgm:t>
        <a:bodyPr/>
        <a:lstStyle/>
        <a:p>
          <a:pPr algn="l" rtl="0"/>
          <a:r>
            <a:rPr lang="en-GB" sz="1500" dirty="0">
              <a:solidFill>
                <a:srgbClr val="000000"/>
              </a:solidFill>
              <a:latin typeface="Lato" panose="020F0502020204030203" pitchFamily="34" charset="0"/>
              <a:ea typeface="Lato" panose="020F0502020204030203" pitchFamily="34" charset="0"/>
              <a:cs typeface="Lato" panose="020F0502020204030203" pitchFamily="34" charset="0"/>
            </a:rPr>
            <a:t>Sealing streams and channels, optimized forest management, snow accumulation control, drainage trenches, live fascines and brush layers, live pole draining, live crib walls and slope grids.</a:t>
          </a:r>
          <a:r>
            <a:rPr lang="en-GB" sz="1500" dirty="0">
              <a:latin typeface="Lato" panose="020F0502020204030203" pitchFamily="34" charset="0"/>
              <a:ea typeface="Lato" panose="020F0502020204030203" pitchFamily="34" charset="0"/>
              <a:cs typeface="Lato" panose="020F0502020204030203" pitchFamily="34" charset="0"/>
            </a:rPr>
            <a:t> </a:t>
          </a:r>
          <a:endParaRPr lang="en-US" sz="1500" dirty="0">
            <a:latin typeface="Lato" panose="020F0502020204030203" pitchFamily="34" charset="0"/>
            <a:ea typeface="Lato" panose="020F0502020204030203" pitchFamily="34" charset="0"/>
            <a:cs typeface="Lato" panose="020F0502020204030203" pitchFamily="34" charset="0"/>
          </a:endParaRPr>
        </a:p>
      </dgm:t>
    </dgm:pt>
    <dgm:pt modelId="{367DBFA3-4D90-4053-A7D3-DF3AC064B1A9}" type="parTrans" cxnId="{9B3E83D6-60F2-479B-9B4B-CFD830E6AFA0}">
      <dgm:prSet/>
      <dgm:spPr/>
      <dgm:t>
        <a:bodyPr/>
        <a:lstStyle/>
        <a:p>
          <a:endParaRPr lang="en-US"/>
        </a:p>
      </dgm:t>
    </dgm:pt>
    <dgm:pt modelId="{D2D23444-864F-4769-B0DA-0E1CDD9CC66F}" type="sibTrans" cxnId="{9B3E83D6-60F2-479B-9B4B-CFD830E6AFA0}">
      <dgm:prSet/>
      <dgm:spPr/>
      <dgm:t>
        <a:bodyPr/>
        <a:lstStyle/>
        <a:p>
          <a:endParaRPr lang="en-US"/>
        </a:p>
      </dgm:t>
    </dgm:pt>
    <dgm:pt modelId="{D9A63CB1-9521-4FEF-A0D3-081C7B8236C0}">
      <dgm:prSet custT="1"/>
      <dgm:spPr>
        <a:solidFill>
          <a:srgbClr val="C8EBFA"/>
        </a:solidFill>
        <a:ln>
          <a:solidFill>
            <a:srgbClr val="34C4F2"/>
          </a:solidFill>
        </a:ln>
      </dgm:spPr>
      <dgm:t>
        <a:bodyPr/>
        <a:lstStyle/>
        <a:p>
          <a:pPr algn="l"/>
          <a:r>
            <a:rPr lang="en-US" sz="1500" dirty="0">
              <a:solidFill>
                <a:srgbClr val="000000"/>
              </a:solidFill>
              <a:latin typeface="Lato" panose="020F0502020204030203" pitchFamily="34" charset="0"/>
              <a:ea typeface="Lato" panose="020F0502020204030203" pitchFamily="34" charset="0"/>
              <a:cs typeface="Lato" panose="020F0502020204030203" pitchFamily="34" charset="0"/>
            </a:rPr>
            <a:t>Constructed wetlands, overland flow area, sedimentation ponds and pits, peak flow control structures, submerged dams, riparian buffer zones, continuous cover forestry and a decision support protocol.</a:t>
          </a:r>
          <a:endParaRPr lang="en-US" sz="1500" dirty="0">
            <a:latin typeface="Lato" panose="020F0502020204030203" pitchFamily="34" charset="0"/>
            <a:ea typeface="Lato" panose="020F0502020204030203" pitchFamily="34" charset="0"/>
            <a:cs typeface="Lato" panose="020F0502020204030203" pitchFamily="34" charset="0"/>
          </a:endParaRPr>
        </a:p>
      </dgm:t>
    </dgm:pt>
    <dgm:pt modelId="{15E9D01E-3E60-48B8-B975-4775435511FA}" type="parTrans" cxnId="{224AC1C0-0A60-4F9A-BF46-FCF5AF324A5F}">
      <dgm:prSet/>
      <dgm:spPr/>
      <dgm:t>
        <a:bodyPr/>
        <a:lstStyle/>
        <a:p>
          <a:endParaRPr lang="en-US"/>
        </a:p>
      </dgm:t>
    </dgm:pt>
    <dgm:pt modelId="{DCC158FA-9249-4CF8-AB8B-CCE335F5DE2C}" type="sibTrans" cxnId="{224AC1C0-0A60-4F9A-BF46-FCF5AF324A5F}">
      <dgm:prSet/>
      <dgm:spPr/>
      <dgm:t>
        <a:bodyPr/>
        <a:lstStyle/>
        <a:p>
          <a:endParaRPr lang="en-US"/>
        </a:p>
      </dgm:t>
    </dgm:pt>
    <dgm:pt modelId="{EFE15707-531D-41E1-9485-845C9906B46E}">
      <dgm:prSet custT="1"/>
      <dgm:spPr>
        <a:solidFill>
          <a:srgbClr val="C8EBFA"/>
        </a:solidFill>
        <a:ln>
          <a:solidFill>
            <a:srgbClr val="34C4F2"/>
          </a:solidFill>
        </a:ln>
      </dgm:spPr>
      <dgm:t>
        <a:bodyPr/>
        <a:lstStyle/>
        <a:p>
          <a:pPr algn="l"/>
          <a:r>
            <a:rPr lang="en-US" sz="1500" dirty="0">
              <a:solidFill>
                <a:srgbClr val="000000"/>
              </a:solidFill>
              <a:latin typeface="Lato" panose="020F0502020204030203" pitchFamily="34" charset="0"/>
              <a:ea typeface="Lato" panose="020F0502020204030203" pitchFamily="34" charset="0"/>
              <a:cs typeface="Lato" panose="020F0502020204030203" pitchFamily="34" charset="0"/>
            </a:rPr>
            <a:t>Artificial dune, marine sea grasses</a:t>
          </a:r>
          <a:endParaRPr lang="en-US" sz="1500" dirty="0">
            <a:latin typeface="Lato" panose="020F0502020204030203" pitchFamily="34" charset="0"/>
            <a:ea typeface="Lato" panose="020F0502020204030203" pitchFamily="34" charset="0"/>
            <a:cs typeface="Lato" panose="020F0502020204030203" pitchFamily="34" charset="0"/>
          </a:endParaRPr>
        </a:p>
      </dgm:t>
    </dgm:pt>
    <dgm:pt modelId="{761232CC-4D50-40C8-AEEF-B8A0FA69BCF9}" type="parTrans" cxnId="{797C6984-507E-4991-ABB7-E0E43556E558}">
      <dgm:prSet/>
      <dgm:spPr/>
      <dgm:t>
        <a:bodyPr/>
        <a:lstStyle/>
        <a:p>
          <a:endParaRPr lang="en-US"/>
        </a:p>
      </dgm:t>
    </dgm:pt>
    <dgm:pt modelId="{3A52CA73-1242-4414-99AF-9EAAB6B1E855}" type="sibTrans" cxnId="{797C6984-507E-4991-ABB7-E0E43556E558}">
      <dgm:prSet/>
      <dgm:spPr/>
      <dgm:t>
        <a:bodyPr/>
        <a:lstStyle/>
        <a:p>
          <a:endParaRPr lang="en-US"/>
        </a:p>
      </dgm:t>
    </dgm:pt>
    <dgm:pt modelId="{680CD2C6-B183-4D3F-8C09-E6C7D6FF72EF}" type="pres">
      <dgm:prSet presAssocID="{5AAD27F8-D4E9-43E5-BB87-ED3FD4257A62}" presName="linearFlow" presStyleCnt="0">
        <dgm:presLayoutVars>
          <dgm:dir/>
          <dgm:resizeHandles val="exact"/>
        </dgm:presLayoutVars>
      </dgm:prSet>
      <dgm:spPr/>
    </dgm:pt>
    <dgm:pt modelId="{7CAE3BC1-960E-4B8D-AFA8-BA2324A39F6A}" type="pres">
      <dgm:prSet presAssocID="{6EFD0362-1461-4E30-833C-51202A710281}" presName="composite" presStyleCnt="0"/>
      <dgm:spPr/>
    </dgm:pt>
    <dgm:pt modelId="{4F6130B3-5FDA-42FE-8876-3AADE1A4F98D}" type="pres">
      <dgm:prSet presAssocID="{6EFD0362-1461-4E30-833C-51202A710281}" presName="imgShp" presStyleLbl="fgImgPlace1" presStyleIdx="0" presStyleCnt="5"/>
      <dgm:spPr>
        <a:blipFill>
          <a:blip xmlns:r="http://schemas.openxmlformats.org/officeDocument/2006/relationships" r:embed="rId1" cstate="print">
            <a:extLst>
              <a:ext uri="{28A0092B-C50C-407E-A947-70E740481C1C}">
                <a14:useLocalDpi xmlns:a14="http://schemas.microsoft.com/office/drawing/2010/main"/>
              </a:ext>
              <a:ext uri="{837473B0-CC2E-450A-ABE3-18F120FF3D39}">
                <a1611:picAttrSrcUrl xmlns:a1611="http://schemas.microsoft.com/office/drawing/2016/11/main" r:id="rId2"/>
              </a:ext>
            </a:extLst>
          </a:blip>
          <a:srcRect/>
          <a:stretch>
            <a:fillRect/>
          </a:stretch>
        </a:blipFill>
      </dgm:spPr>
    </dgm:pt>
    <dgm:pt modelId="{E9296605-1F6F-4C22-976C-9E1F7DA28EFF}" type="pres">
      <dgm:prSet presAssocID="{6EFD0362-1461-4E30-833C-51202A710281}" presName="txShp" presStyleLbl="node1" presStyleIdx="0" presStyleCnt="5">
        <dgm:presLayoutVars>
          <dgm:bulletEnabled val="1"/>
        </dgm:presLayoutVars>
      </dgm:prSet>
      <dgm:spPr/>
    </dgm:pt>
    <dgm:pt modelId="{B2A602F1-D088-49F9-A086-D6578982A9C8}" type="pres">
      <dgm:prSet presAssocID="{2A71C5F0-B061-4A02-8101-2752AD13837F}" presName="spacing" presStyleCnt="0"/>
      <dgm:spPr/>
    </dgm:pt>
    <dgm:pt modelId="{449711DA-BE69-4A82-84AC-C44093E025BA}" type="pres">
      <dgm:prSet presAssocID="{EFE15707-531D-41E1-9485-845C9906B46E}" presName="composite" presStyleCnt="0"/>
      <dgm:spPr/>
    </dgm:pt>
    <dgm:pt modelId="{3843BBA0-E271-4E40-B9E8-5A591C244DF6}" type="pres">
      <dgm:prSet presAssocID="{EFE15707-531D-41E1-9485-845C9906B46E}" presName="imgShp" presStyleLbl="fgImgPlace1" presStyleIdx="1" presStyleCnt="5"/>
      <dgm:spPr>
        <a:blipFill>
          <a:blip xmlns:r="http://schemas.openxmlformats.org/officeDocument/2006/relationships" r:embed="rId3" cstate="print">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a:stretch>
        </a:blipFill>
      </dgm:spPr>
    </dgm:pt>
    <dgm:pt modelId="{A25A7051-97AD-4886-A7A7-6FBF1987D60A}" type="pres">
      <dgm:prSet presAssocID="{EFE15707-531D-41E1-9485-845C9906B46E}" presName="txShp" presStyleLbl="node1" presStyleIdx="1" presStyleCnt="5">
        <dgm:presLayoutVars>
          <dgm:bulletEnabled val="1"/>
        </dgm:presLayoutVars>
      </dgm:prSet>
      <dgm:spPr/>
    </dgm:pt>
    <dgm:pt modelId="{F431A34E-9E0D-4113-B9C5-7586166007C5}" type="pres">
      <dgm:prSet presAssocID="{3A52CA73-1242-4414-99AF-9EAAB6B1E855}" presName="spacing" presStyleCnt="0"/>
      <dgm:spPr/>
    </dgm:pt>
    <dgm:pt modelId="{1273FD15-B20A-486D-843D-118AA81545D2}" type="pres">
      <dgm:prSet presAssocID="{D9A63CB1-9521-4FEF-A0D3-081C7B8236C0}" presName="composite" presStyleCnt="0"/>
      <dgm:spPr/>
    </dgm:pt>
    <dgm:pt modelId="{F8A8B91E-3A2A-48B1-84DA-02AD4FC2D0E0}" type="pres">
      <dgm:prSet presAssocID="{D9A63CB1-9521-4FEF-A0D3-081C7B8236C0}" presName="imgShp" presStyleLbl="fgImgPlace1" presStyleIdx="2" presStyleCnt="5"/>
      <dgm:spPr>
        <a:blipFill>
          <a:blip xmlns:r="http://schemas.openxmlformats.org/officeDocument/2006/relationships" r:embed="rId5">
            <a:extLst>
              <a:ext uri="{28A0092B-C50C-407E-A947-70E740481C1C}">
                <a14:useLocalDpi xmlns:a14="http://schemas.microsoft.com/office/drawing/2010/main"/>
              </a:ext>
              <a:ext uri="{837473B0-CC2E-450A-ABE3-18F120FF3D39}">
                <a1611:picAttrSrcUrl xmlns:a1611="http://schemas.microsoft.com/office/drawing/2016/11/main" r:id="rId6"/>
              </a:ext>
            </a:extLst>
          </a:blip>
          <a:srcRect/>
          <a:stretch>
            <a:fillRect/>
          </a:stretch>
        </a:blipFill>
      </dgm:spPr>
    </dgm:pt>
    <dgm:pt modelId="{2A2ED0B4-207A-4416-9BC1-393CF855CF98}" type="pres">
      <dgm:prSet presAssocID="{D9A63CB1-9521-4FEF-A0D3-081C7B8236C0}" presName="txShp" presStyleLbl="node1" presStyleIdx="2" presStyleCnt="5" custScaleY="154916">
        <dgm:presLayoutVars>
          <dgm:bulletEnabled val="1"/>
        </dgm:presLayoutVars>
      </dgm:prSet>
      <dgm:spPr/>
    </dgm:pt>
    <dgm:pt modelId="{3D1BB123-1E86-46B2-9227-1703118A9F61}" type="pres">
      <dgm:prSet presAssocID="{DCC158FA-9249-4CF8-AB8B-CCE335F5DE2C}" presName="spacing" presStyleCnt="0"/>
      <dgm:spPr/>
    </dgm:pt>
    <dgm:pt modelId="{2F47FA31-8DA0-4808-9E70-32A0E2911926}" type="pres">
      <dgm:prSet presAssocID="{B184CA5E-8963-4726-92C7-F7303A14C133}" presName="composite" presStyleCnt="0"/>
      <dgm:spPr/>
    </dgm:pt>
    <dgm:pt modelId="{E4A80FBB-EDC3-4880-9F39-7B3E3E0FC279}" type="pres">
      <dgm:prSet presAssocID="{B184CA5E-8963-4726-92C7-F7303A14C133}" presName="imgShp" presStyleLbl="fgImgPlace1" presStyleIdx="3" presStyleCnt="5"/>
      <dgm:spPr>
        <a:blipFill>
          <a:blip xmlns:r="http://schemas.openxmlformats.org/officeDocument/2006/relationships" r:embed="rId7" cstate="print">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a:fillRect/>
          </a:stretch>
        </a:blipFill>
      </dgm:spPr>
    </dgm:pt>
    <dgm:pt modelId="{EA92D81A-350F-4772-838D-D01E28A39074}" type="pres">
      <dgm:prSet presAssocID="{B184CA5E-8963-4726-92C7-F7303A14C133}" presName="txShp" presStyleLbl="node1" presStyleIdx="3" presStyleCnt="5">
        <dgm:presLayoutVars>
          <dgm:bulletEnabled val="1"/>
        </dgm:presLayoutVars>
      </dgm:prSet>
      <dgm:spPr/>
    </dgm:pt>
    <dgm:pt modelId="{41079541-9382-49FF-ABE3-57F05A1DA38A}" type="pres">
      <dgm:prSet presAssocID="{1C0377AC-C84E-48C0-9459-4DA3737D62CD}" presName="spacing" presStyleCnt="0"/>
      <dgm:spPr/>
    </dgm:pt>
    <dgm:pt modelId="{AB609F0A-5C01-4F74-B896-F303B879E5B4}" type="pres">
      <dgm:prSet presAssocID="{3215AC82-F55E-45B2-8CF4-AFB0236B8113}" presName="composite" presStyleCnt="0"/>
      <dgm:spPr/>
    </dgm:pt>
    <dgm:pt modelId="{1D2EECC3-AD36-4074-9C4F-F9BBA643BCC2}" type="pres">
      <dgm:prSet presAssocID="{3215AC82-F55E-45B2-8CF4-AFB0236B8113}" presName="imgShp" presStyleLbl="fgImgPlace1" presStyleIdx="4" presStyleCnt="5"/>
      <dgm:spPr>
        <a:blipFill>
          <a:blip xmlns:r="http://schemas.openxmlformats.org/officeDocument/2006/relationships" r:embed="rId9" cstate="print">
            <a:extLst>
              <a:ext uri="{28A0092B-C50C-407E-A947-70E740481C1C}">
                <a14:useLocalDpi xmlns:a14="http://schemas.microsoft.com/office/drawing/2010/main"/>
              </a:ext>
              <a:ext uri="{837473B0-CC2E-450A-ABE3-18F120FF3D39}">
                <a1611:picAttrSrcUrl xmlns:a1611="http://schemas.microsoft.com/office/drawing/2016/11/main" r:id="rId10"/>
              </a:ext>
            </a:extLst>
          </a:blip>
          <a:srcRect/>
          <a:stretch>
            <a:fillRect/>
          </a:stretch>
        </a:blipFill>
      </dgm:spPr>
    </dgm:pt>
    <dgm:pt modelId="{7AA18989-9829-4F5B-A8F9-F664B4991D7B}" type="pres">
      <dgm:prSet presAssocID="{3215AC82-F55E-45B2-8CF4-AFB0236B8113}" presName="txShp" presStyleLbl="node1" presStyleIdx="4" presStyleCnt="5" custScaleY="129212">
        <dgm:presLayoutVars>
          <dgm:bulletEnabled val="1"/>
        </dgm:presLayoutVars>
      </dgm:prSet>
      <dgm:spPr/>
    </dgm:pt>
  </dgm:ptLst>
  <dgm:cxnLst>
    <dgm:cxn modelId="{C4BAFC01-2C9A-49C4-BF80-099B32EEB1ED}" type="presOf" srcId="{5AAD27F8-D4E9-43E5-BB87-ED3FD4257A62}" destId="{680CD2C6-B183-4D3F-8C09-E6C7D6FF72EF}" srcOrd="0" destOrd="0" presId="urn:microsoft.com/office/officeart/2005/8/layout/vList3"/>
    <dgm:cxn modelId="{13EC7618-4359-4CD1-805B-7711F8C31533}" srcId="{5AAD27F8-D4E9-43E5-BB87-ED3FD4257A62}" destId="{6EFD0362-1461-4E30-833C-51202A710281}" srcOrd="0" destOrd="0" parTransId="{50A1F0D1-F642-422C-8939-BF96AB823914}" sibTransId="{2A71C5F0-B061-4A02-8101-2752AD13837F}"/>
    <dgm:cxn modelId="{4538E428-FE49-4B12-8AA2-0284540D754D}" srcId="{5AAD27F8-D4E9-43E5-BB87-ED3FD4257A62}" destId="{B184CA5E-8963-4726-92C7-F7303A14C133}" srcOrd="3" destOrd="0" parTransId="{F8C8BCD4-5555-4C21-84DA-D7DFDC2231F3}" sibTransId="{1C0377AC-C84E-48C0-9459-4DA3737D62CD}"/>
    <dgm:cxn modelId="{B5DEA936-7F1B-4518-9EA2-5AADB8E15FA4}" type="presOf" srcId="{3215AC82-F55E-45B2-8CF4-AFB0236B8113}" destId="{7AA18989-9829-4F5B-A8F9-F664B4991D7B}" srcOrd="0" destOrd="0" presId="urn:microsoft.com/office/officeart/2005/8/layout/vList3"/>
    <dgm:cxn modelId="{39F3C47E-F3CD-4482-A577-49596CC0DC67}" type="presOf" srcId="{B184CA5E-8963-4726-92C7-F7303A14C133}" destId="{EA92D81A-350F-4772-838D-D01E28A39074}" srcOrd="0" destOrd="0" presId="urn:microsoft.com/office/officeart/2005/8/layout/vList3"/>
    <dgm:cxn modelId="{797C6984-507E-4991-ABB7-E0E43556E558}" srcId="{5AAD27F8-D4E9-43E5-BB87-ED3FD4257A62}" destId="{EFE15707-531D-41E1-9485-845C9906B46E}" srcOrd="1" destOrd="0" parTransId="{761232CC-4D50-40C8-AEEF-B8A0FA69BCF9}" sibTransId="{3A52CA73-1242-4414-99AF-9EAAB6B1E855}"/>
    <dgm:cxn modelId="{33AF478E-C85E-427A-85A4-8D1CBC77C5D8}" type="presOf" srcId="{D9A63CB1-9521-4FEF-A0D3-081C7B8236C0}" destId="{2A2ED0B4-207A-4416-9BC1-393CF855CF98}" srcOrd="0" destOrd="0" presId="urn:microsoft.com/office/officeart/2005/8/layout/vList3"/>
    <dgm:cxn modelId="{224AC1C0-0A60-4F9A-BF46-FCF5AF324A5F}" srcId="{5AAD27F8-D4E9-43E5-BB87-ED3FD4257A62}" destId="{D9A63CB1-9521-4FEF-A0D3-081C7B8236C0}" srcOrd="2" destOrd="0" parTransId="{15E9D01E-3E60-48B8-B975-4775435511FA}" sibTransId="{DCC158FA-9249-4CF8-AB8B-CCE335F5DE2C}"/>
    <dgm:cxn modelId="{9B3E83D6-60F2-479B-9B4B-CFD830E6AFA0}" srcId="{5AAD27F8-D4E9-43E5-BB87-ED3FD4257A62}" destId="{3215AC82-F55E-45B2-8CF4-AFB0236B8113}" srcOrd="4" destOrd="0" parTransId="{367DBFA3-4D90-4053-A7D3-DF3AC064B1A9}" sibTransId="{D2D23444-864F-4769-B0DA-0E1CDD9CC66F}"/>
    <dgm:cxn modelId="{DA66AADB-BDFF-4A1F-85D2-099DA1CCE02F}" type="presOf" srcId="{6EFD0362-1461-4E30-833C-51202A710281}" destId="{E9296605-1F6F-4C22-976C-9E1F7DA28EFF}" srcOrd="0" destOrd="0" presId="urn:microsoft.com/office/officeart/2005/8/layout/vList3"/>
    <dgm:cxn modelId="{7E8659F8-6C16-4363-9F9F-D9C15A3C9446}" type="presOf" srcId="{EFE15707-531D-41E1-9485-845C9906B46E}" destId="{A25A7051-97AD-4886-A7A7-6FBF1987D60A}" srcOrd="0" destOrd="0" presId="urn:microsoft.com/office/officeart/2005/8/layout/vList3"/>
    <dgm:cxn modelId="{A66A275B-3E0C-452E-AF8D-CC99E8B90DC3}" type="presParOf" srcId="{680CD2C6-B183-4D3F-8C09-E6C7D6FF72EF}" destId="{7CAE3BC1-960E-4B8D-AFA8-BA2324A39F6A}" srcOrd="0" destOrd="0" presId="urn:microsoft.com/office/officeart/2005/8/layout/vList3"/>
    <dgm:cxn modelId="{B97D0C2A-1371-47AC-A17A-9F2960BB022A}" type="presParOf" srcId="{7CAE3BC1-960E-4B8D-AFA8-BA2324A39F6A}" destId="{4F6130B3-5FDA-42FE-8876-3AADE1A4F98D}" srcOrd="0" destOrd="0" presId="urn:microsoft.com/office/officeart/2005/8/layout/vList3"/>
    <dgm:cxn modelId="{79560C50-FF5A-400D-A5B9-6D0AB98167D7}" type="presParOf" srcId="{7CAE3BC1-960E-4B8D-AFA8-BA2324A39F6A}" destId="{E9296605-1F6F-4C22-976C-9E1F7DA28EFF}" srcOrd="1" destOrd="0" presId="urn:microsoft.com/office/officeart/2005/8/layout/vList3"/>
    <dgm:cxn modelId="{780E37A5-669F-49C0-95EC-00FB5175A6F6}" type="presParOf" srcId="{680CD2C6-B183-4D3F-8C09-E6C7D6FF72EF}" destId="{B2A602F1-D088-49F9-A086-D6578982A9C8}" srcOrd="1" destOrd="0" presId="urn:microsoft.com/office/officeart/2005/8/layout/vList3"/>
    <dgm:cxn modelId="{80ECBB72-D491-46F2-945A-BF47CFC7DB02}" type="presParOf" srcId="{680CD2C6-B183-4D3F-8C09-E6C7D6FF72EF}" destId="{449711DA-BE69-4A82-84AC-C44093E025BA}" srcOrd="2" destOrd="0" presId="urn:microsoft.com/office/officeart/2005/8/layout/vList3"/>
    <dgm:cxn modelId="{49885CB4-F9B0-4612-9468-3BC13EB84AED}" type="presParOf" srcId="{449711DA-BE69-4A82-84AC-C44093E025BA}" destId="{3843BBA0-E271-4E40-B9E8-5A591C244DF6}" srcOrd="0" destOrd="0" presId="urn:microsoft.com/office/officeart/2005/8/layout/vList3"/>
    <dgm:cxn modelId="{02CD3A95-10C1-46FD-BACD-2966EB7BB5EC}" type="presParOf" srcId="{449711DA-BE69-4A82-84AC-C44093E025BA}" destId="{A25A7051-97AD-4886-A7A7-6FBF1987D60A}" srcOrd="1" destOrd="0" presId="urn:microsoft.com/office/officeart/2005/8/layout/vList3"/>
    <dgm:cxn modelId="{72A969E3-BE97-49E7-9E4A-9179FF6D9091}" type="presParOf" srcId="{680CD2C6-B183-4D3F-8C09-E6C7D6FF72EF}" destId="{F431A34E-9E0D-4113-B9C5-7586166007C5}" srcOrd="3" destOrd="0" presId="urn:microsoft.com/office/officeart/2005/8/layout/vList3"/>
    <dgm:cxn modelId="{763EE74F-CE2E-4277-A954-485668CC53E0}" type="presParOf" srcId="{680CD2C6-B183-4D3F-8C09-E6C7D6FF72EF}" destId="{1273FD15-B20A-486D-843D-118AA81545D2}" srcOrd="4" destOrd="0" presId="urn:microsoft.com/office/officeart/2005/8/layout/vList3"/>
    <dgm:cxn modelId="{4D5FFE45-FCA2-4A2E-A335-C5DEA446C24D}" type="presParOf" srcId="{1273FD15-B20A-486D-843D-118AA81545D2}" destId="{F8A8B91E-3A2A-48B1-84DA-02AD4FC2D0E0}" srcOrd="0" destOrd="0" presId="urn:microsoft.com/office/officeart/2005/8/layout/vList3"/>
    <dgm:cxn modelId="{83DAAFB9-829D-4DBA-AA8E-B524E9E7B0F8}" type="presParOf" srcId="{1273FD15-B20A-486D-843D-118AA81545D2}" destId="{2A2ED0B4-207A-4416-9BC1-393CF855CF98}" srcOrd="1" destOrd="0" presId="urn:microsoft.com/office/officeart/2005/8/layout/vList3"/>
    <dgm:cxn modelId="{77A4168F-BD6A-48EE-A387-7230A3BD67A2}" type="presParOf" srcId="{680CD2C6-B183-4D3F-8C09-E6C7D6FF72EF}" destId="{3D1BB123-1E86-46B2-9227-1703118A9F61}" srcOrd="5" destOrd="0" presId="urn:microsoft.com/office/officeart/2005/8/layout/vList3"/>
    <dgm:cxn modelId="{C5232078-A21C-47DE-BDA2-6F42077C796D}" type="presParOf" srcId="{680CD2C6-B183-4D3F-8C09-E6C7D6FF72EF}" destId="{2F47FA31-8DA0-4808-9E70-32A0E2911926}" srcOrd="6" destOrd="0" presId="urn:microsoft.com/office/officeart/2005/8/layout/vList3"/>
    <dgm:cxn modelId="{D637CCB8-A98D-4C6C-AFEC-91835B5D4399}" type="presParOf" srcId="{2F47FA31-8DA0-4808-9E70-32A0E2911926}" destId="{E4A80FBB-EDC3-4880-9F39-7B3E3E0FC279}" srcOrd="0" destOrd="0" presId="urn:microsoft.com/office/officeart/2005/8/layout/vList3"/>
    <dgm:cxn modelId="{0A36B279-310F-437A-BA3A-BDA33AED349D}" type="presParOf" srcId="{2F47FA31-8DA0-4808-9E70-32A0E2911926}" destId="{EA92D81A-350F-4772-838D-D01E28A39074}" srcOrd="1" destOrd="0" presId="urn:microsoft.com/office/officeart/2005/8/layout/vList3"/>
    <dgm:cxn modelId="{B71F597F-3DC5-47C1-B1E3-C840722AB8C3}" type="presParOf" srcId="{680CD2C6-B183-4D3F-8C09-E6C7D6FF72EF}" destId="{41079541-9382-49FF-ABE3-57F05A1DA38A}" srcOrd="7" destOrd="0" presId="urn:microsoft.com/office/officeart/2005/8/layout/vList3"/>
    <dgm:cxn modelId="{82D42BD7-AE0E-428A-BF22-45DD2C232E5A}" type="presParOf" srcId="{680CD2C6-B183-4D3F-8C09-E6C7D6FF72EF}" destId="{AB609F0A-5C01-4F74-B896-F303B879E5B4}" srcOrd="8" destOrd="0" presId="urn:microsoft.com/office/officeart/2005/8/layout/vList3"/>
    <dgm:cxn modelId="{7E00A2CF-EF86-411B-8E8A-0C5563016127}" type="presParOf" srcId="{AB609F0A-5C01-4F74-B896-F303B879E5B4}" destId="{1D2EECC3-AD36-4074-9C4F-F9BBA643BCC2}" srcOrd="0" destOrd="0" presId="urn:microsoft.com/office/officeart/2005/8/layout/vList3"/>
    <dgm:cxn modelId="{692846A2-26B9-401C-B80A-A2A582981D07}" type="presParOf" srcId="{AB609F0A-5C01-4F74-B896-F303B879E5B4}" destId="{7AA18989-9829-4F5B-A8F9-F664B4991D7B}"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AD27F8-D4E9-43E5-BB87-ED3FD4257A62}"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en-US"/>
        </a:p>
      </dgm:t>
    </dgm:pt>
    <dgm:pt modelId="{6EFD0362-1461-4E30-833C-51202A710281}">
      <dgm:prSet phldrT="[Text]" custT="1"/>
      <dgm:spPr>
        <a:solidFill>
          <a:srgbClr val="C8EBFA"/>
        </a:solidFill>
        <a:ln>
          <a:solidFill>
            <a:srgbClr val="34C4F2"/>
          </a:solidFill>
        </a:ln>
      </dgm:spPr>
      <dgm:t>
        <a:bodyPr/>
        <a:lstStyle/>
        <a:p>
          <a:pPr algn="l"/>
          <a:r>
            <a:rPr lang="en-GB" sz="1500" b="0" dirty="0">
              <a:solidFill>
                <a:schemeClr val="tx1"/>
              </a:solidFill>
              <a:latin typeface="Lato" panose="020F0502020204030203" pitchFamily="34" charset="0"/>
              <a:ea typeface="Lato" panose="020F0502020204030203" pitchFamily="34" charset="0"/>
              <a:cs typeface="Lato" panose="020F0502020204030203" pitchFamily="34" charset="0"/>
            </a:rPr>
            <a:t>Deep rooting plants, bioswales, bioretention, green rooftops, grazing of the foreland</a:t>
          </a:r>
          <a:endParaRPr lang="en-US" sz="1500" b="0" dirty="0">
            <a:solidFill>
              <a:schemeClr val="tx1"/>
            </a:solidFill>
            <a:latin typeface="Lato" panose="020F0502020204030203" pitchFamily="34" charset="0"/>
            <a:ea typeface="Lato" panose="020F0502020204030203" pitchFamily="34" charset="0"/>
            <a:cs typeface="Lato" panose="020F0502020204030203" pitchFamily="34" charset="0"/>
          </a:endParaRPr>
        </a:p>
      </dgm:t>
    </dgm:pt>
    <dgm:pt modelId="{50A1F0D1-F642-422C-8939-BF96AB823914}" type="parTrans" cxnId="{13EC7618-4359-4CD1-805B-7711F8C31533}">
      <dgm:prSet/>
      <dgm:spPr/>
      <dgm:t>
        <a:bodyPr/>
        <a:lstStyle/>
        <a:p>
          <a:endParaRPr lang="en-US"/>
        </a:p>
      </dgm:t>
    </dgm:pt>
    <dgm:pt modelId="{2A71C5F0-B061-4A02-8101-2752AD13837F}" type="sibTrans" cxnId="{13EC7618-4359-4CD1-805B-7711F8C31533}">
      <dgm:prSet/>
      <dgm:spPr/>
      <dgm:t>
        <a:bodyPr/>
        <a:lstStyle/>
        <a:p>
          <a:endParaRPr lang="en-US"/>
        </a:p>
      </dgm:t>
    </dgm:pt>
    <dgm:pt modelId="{B184CA5E-8963-4726-92C7-F7303A14C133}">
      <dgm:prSet phldrT="[Text]" custT="1"/>
      <dgm:spPr>
        <a:solidFill>
          <a:srgbClr val="C8EBFA"/>
        </a:solidFill>
        <a:ln>
          <a:solidFill>
            <a:srgbClr val="34C4F2"/>
          </a:solidFill>
        </a:ln>
      </dgm:spPr>
      <dgm:t>
        <a:bodyPr/>
        <a:lstStyle/>
        <a:p>
          <a:pPr algn="l"/>
          <a:r>
            <a:rPr lang="en-GB" sz="1500" dirty="0">
              <a:solidFill>
                <a:srgbClr val="000000"/>
              </a:solidFill>
              <a:latin typeface="Lato" panose="020F0502020204030203" pitchFamily="34" charset="0"/>
              <a:ea typeface="Lato" panose="020F0502020204030203" pitchFamily="34" charset="0"/>
              <a:cs typeface="Lato" panose="020F0502020204030203" pitchFamily="34" charset="0"/>
            </a:rPr>
            <a:t>Natural water retention measures and water storage management</a:t>
          </a:r>
          <a:endParaRPr lang="en-US" sz="1500" dirty="0">
            <a:latin typeface="Lato" panose="020F0502020204030203" pitchFamily="34" charset="0"/>
            <a:ea typeface="Lato" panose="020F0502020204030203" pitchFamily="34" charset="0"/>
            <a:cs typeface="Lato" panose="020F0502020204030203" pitchFamily="34" charset="0"/>
          </a:endParaRPr>
        </a:p>
      </dgm:t>
    </dgm:pt>
    <dgm:pt modelId="{F8C8BCD4-5555-4C21-84DA-D7DFDC2231F3}" type="parTrans" cxnId="{4538E428-FE49-4B12-8AA2-0284540D754D}">
      <dgm:prSet/>
      <dgm:spPr/>
      <dgm:t>
        <a:bodyPr/>
        <a:lstStyle/>
        <a:p>
          <a:endParaRPr lang="en-US"/>
        </a:p>
      </dgm:t>
    </dgm:pt>
    <dgm:pt modelId="{1C0377AC-C84E-48C0-9459-4DA3737D62CD}" type="sibTrans" cxnId="{4538E428-FE49-4B12-8AA2-0284540D754D}">
      <dgm:prSet/>
      <dgm:spPr/>
      <dgm:t>
        <a:bodyPr/>
        <a:lstStyle/>
        <a:p>
          <a:endParaRPr lang="en-US"/>
        </a:p>
      </dgm:t>
    </dgm:pt>
    <dgm:pt modelId="{3215AC82-F55E-45B2-8CF4-AFB0236B8113}">
      <dgm:prSet phldrT="[Text]" custT="1"/>
      <dgm:spPr>
        <a:solidFill>
          <a:srgbClr val="C8EBFA"/>
        </a:solidFill>
        <a:ln>
          <a:solidFill>
            <a:srgbClr val="34C4F2"/>
          </a:solidFill>
        </a:ln>
      </dgm:spPr>
      <dgm:t>
        <a:bodyPr/>
        <a:lstStyle/>
        <a:p>
          <a:pPr algn="l" rtl="0"/>
          <a:r>
            <a:rPr lang="en-GB" sz="1500" dirty="0">
              <a:solidFill>
                <a:srgbClr val="000000"/>
              </a:solidFill>
              <a:latin typeface="Lato" panose="020F0502020204030203" pitchFamily="34" charset="0"/>
              <a:ea typeface="Lato" panose="020F0502020204030203" pitchFamily="34" charset="0"/>
              <a:cs typeface="Lato" panose="020F0502020204030203" pitchFamily="34" charset="0"/>
            </a:rPr>
            <a:t>Sealing streams and channels, optimized forest management, snow accumulation control, drainage trenches, live fascines and brush layers, live pole draining, live crib walls and slope grids.</a:t>
          </a:r>
          <a:r>
            <a:rPr lang="en-GB" sz="1500" dirty="0">
              <a:latin typeface="Lato" panose="020F0502020204030203" pitchFamily="34" charset="0"/>
              <a:ea typeface="Lato" panose="020F0502020204030203" pitchFamily="34" charset="0"/>
              <a:cs typeface="Lato" panose="020F0502020204030203" pitchFamily="34" charset="0"/>
            </a:rPr>
            <a:t> </a:t>
          </a:r>
          <a:endParaRPr lang="en-US" sz="1500" dirty="0">
            <a:latin typeface="Lato" panose="020F0502020204030203" pitchFamily="34" charset="0"/>
            <a:ea typeface="Lato" panose="020F0502020204030203" pitchFamily="34" charset="0"/>
            <a:cs typeface="Lato" panose="020F0502020204030203" pitchFamily="34" charset="0"/>
          </a:endParaRPr>
        </a:p>
      </dgm:t>
    </dgm:pt>
    <dgm:pt modelId="{367DBFA3-4D90-4053-A7D3-DF3AC064B1A9}" type="parTrans" cxnId="{9B3E83D6-60F2-479B-9B4B-CFD830E6AFA0}">
      <dgm:prSet/>
      <dgm:spPr/>
      <dgm:t>
        <a:bodyPr/>
        <a:lstStyle/>
        <a:p>
          <a:endParaRPr lang="en-US"/>
        </a:p>
      </dgm:t>
    </dgm:pt>
    <dgm:pt modelId="{D2D23444-864F-4769-B0DA-0E1CDD9CC66F}" type="sibTrans" cxnId="{9B3E83D6-60F2-479B-9B4B-CFD830E6AFA0}">
      <dgm:prSet/>
      <dgm:spPr/>
      <dgm:t>
        <a:bodyPr/>
        <a:lstStyle/>
        <a:p>
          <a:endParaRPr lang="en-US"/>
        </a:p>
      </dgm:t>
    </dgm:pt>
    <dgm:pt modelId="{D9A63CB1-9521-4FEF-A0D3-081C7B8236C0}">
      <dgm:prSet custT="1"/>
      <dgm:spPr>
        <a:solidFill>
          <a:srgbClr val="C8EBFA"/>
        </a:solidFill>
        <a:ln>
          <a:solidFill>
            <a:srgbClr val="34C4F2"/>
          </a:solidFill>
        </a:ln>
      </dgm:spPr>
      <dgm:t>
        <a:bodyPr/>
        <a:lstStyle/>
        <a:p>
          <a:pPr algn="l"/>
          <a:r>
            <a:rPr lang="en-US" sz="1500" dirty="0">
              <a:solidFill>
                <a:srgbClr val="000000"/>
              </a:solidFill>
              <a:latin typeface="Lato" panose="020F0502020204030203" pitchFamily="34" charset="0"/>
              <a:ea typeface="Lato" panose="020F0502020204030203" pitchFamily="34" charset="0"/>
              <a:cs typeface="Lato" panose="020F0502020204030203" pitchFamily="34" charset="0"/>
            </a:rPr>
            <a:t>Constructed wetlands, overland flow area, sedimentation ponds and pits, peak flow control structures, submerged dams, riparian buffer zones, continuous cover forestry and a decision support protocol.</a:t>
          </a:r>
          <a:endParaRPr lang="en-US" sz="1500" dirty="0">
            <a:latin typeface="Lato" panose="020F0502020204030203" pitchFamily="34" charset="0"/>
            <a:ea typeface="Lato" panose="020F0502020204030203" pitchFamily="34" charset="0"/>
            <a:cs typeface="Lato" panose="020F0502020204030203" pitchFamily="34" charset="0"/>
          </a:endParaRPr>
        </a:p>
      </dgm:t>
    </dgm:pt>
    <dgm:pt modelId="{15E9D01E-3E60-48B8-B975-4775435511FA}" type="parTrans" cxnId="{224AC1C0-0A60-4F9A-BF46-FCF5AF324A5F}">
      <dgm:prSet/>
      <dgm:spPr/>
      <dgm:t>
        <a:bodyPr/>
        <a:lstStyle/>
        <a:p>
          <a:endParaRPr lang="en-US"/>
        </a:p>
      </dgm:t>
    </dgm:pt>
    <dgm:pt modelId="{DCC158FA-9249-4CF8-AB8B-CCE335F5DE2C}" type="sibTrans" cxnId="{224AC1C0-0A60-4F9A-BF46-FCF5AF324A5F}">
      <dgm:prSet/>
      <dgm:spPr/>
      <dgm:t>
        <a:bodyPr/>
        <a:lstStyle/>
        <a:p>
          <a:endParaRPr lang="en-US"/>
        </a:p>
      </dgm:t>
    </dgm:pt>
    <dgm:pt modelId="{EFE15707-531D-41E1-9485-845C9906B46E}">
      <dgm:prSet custT="1"/>
      <dgm:spPr>
        <a:solidFill>
          <a:srgbClr val="C8EBFA"/>
        </a:solidFill>
        <a:ln>
          <a:solidFill>
            <a:srgbClr val="34C4F2"/>
          </a:solidFill>
        </a:ln>
      </dgm:spPr>
      <dgm:t>
        <a:bodyPr/>
        <a:lstStyle/>
        <a:p>
          <a:pPr algn="l"/>
          <a:r>
            <a:rPr lang="en-US" sz="1500" dirty="0">
              <a:solidFill>
                <a:srgbClr val="000000"/>
              </a:solidFill>
              <a:latin typeface="Lato" panose="020F0502020204030203" pitchFamily="34" charset="0"/>
              <a:ea typeface="Lato" panose="020F0502020204030203" pitchFamily="34" charset="0"/>
              <a:cs typeface="Lato" panose="020F0502020204030203" pitchFamily="34" charset="0"/>
            </a:rPr>
            <a:t>Artificial dune, marine sea grasses</a:t>
          </a:r>
          <a:endParaRPr lang="en-US" sz="1500" dirty="0">
            <a:latin typeface="Lato" panose="020F0502020204030203" pitchFamily="34" charset="0"/>
            <a:ea typeface="Lato" panose="020F0502020204030203" pitchFamily="34" charset="0"/>
            <a:cs typeface="Lato" panose="020F0502020204030203" pitchFamily="34" charset="0"/>
          </a:endParaRPr>
        </a:p>
      </dgm:t>
    </dgm:pt>
    <dgm:pt modelId="{761232CC-4D50-40C8-AEEF-B8A0FA69BCF9}" type="parTrans" cxnId="{797C6984-507E-4991-ABB7-E0E43556E558}">
      <dgm:prSet/>
      <dgm:spPr/>
      <dgm:t>
        <a:bodyPr/>
        <a:lstStyle/>
        <a:p>
          <a:endParaRPr lang="en-US"/>
        </a:p>
      </dgm:t>
    </dgm:pt>
    <dgm:pt modelId="{3A52CA73-1242-4414-99AF-9EAAB6B1E855}" type="sibTrans" cxnId="{797C6984-507E-4991-ABB7-E0E43556E558}">
      <dgm:prSet/>
      <dgm:spPr/>
      <dgm:t>
        <a:bodyPr/>
        <a:lstStyle/>
        <a:p>
          <a:endParaRPr lang="en-US"/>
        </a:p>
      </dgm:t>
    </dgm:pt>
    <dgm:pt modelId="{680CD2C6-B183-4D3F-8C09-E6C7D6FF72EF}" type="pres">
      <dgm:prSet presAssocID="{5AAD27F8-D4E9-43E5-BB87-ED3FD4257A62}" presName="linearFlow" presStyleCnt="0">
        <dgm:presLayoutVars>
          <dgm:dir/>
          <dgm:resizeHandles val="exact"/>
        </dgm:presLayoutVars>
      </dgm:prSet>
      <dgm:spPr/>
    </dgm:pt>
    <dgm:pt modelId="{7CAE3BC1-960E-4B8D-AFA8-BA2324A39F6A}" type="pres">
      <dgm:prSet presAssocID="{6EFD0362-1461-4E30-833C-51202A710281}" presName="composite" presStyleCnt="0"/>
      <dgm:spPr/>
    </dgm:pt>
    <dgm:pt modelId="{4F6130B3-5FDA-42FE-8876-3AADE1A4F98D}" type="pres">
      <dgm:prSet presAssocID="{6EFD0362-1461-4E30-833C-51202A710281}" presName="imgShp" presStyleLbl="fgImgPlace1" presStyleIdx="0" presStyleCnt="5"/>
      <dgm:spPr>
        <a:blipFill>
          <a:blip xmlns:r="http://schemas.openxmlformats.org/officeDocument/2006/relationships" r:embed="rId1" cstate="print">
            <a:extLst>
              <a:ext uri="{28A0092B-C50C-407E-A947-70E740481C1C}">
                <a14:useLocalDpi xmlns:a14="http://schemas.microsoft.com/office/drawing/2010/main"/>
              </a:ext>
              <a:ext uri="{837473B0-CC2E-450A-ABE3-18F120FF3D39}">
                <a1611:picAttrSrcUrl xmlns:a1611="http://schemas.microsoft.com/office/drawing/2016/11/main" r:id="rId2"/>
              </a:ext>
            </a:extLst>
          </a:blip>
          <a:srcRect/>
          <a:stretch>
            <a:fillRect/>
          </a:stretch>
        </a:blipFill>
      </dgm:spPr>
    </dgm:pt>
    <dgm:pt modelId="{E9296605-1F6F-4C22-976C-9E1F7DA28EFF}" type="pres">
      <dgm:prSet presAssocID="{6EFD0362-1461-4E30-833C-51202A710281}" presName="txShp" presStyleLbl="node1" presStyleIdx="0" presStyleCnt="5">
        <dgm:presLayoutVars>
          <dgm:bulletEnabled val="1"/>
        </dgm:presLayoutVars>
      </dgm:prSet>
      <dgm:spPr/>
    </dgm:pt>
    <dgm:pt modelId="{B2A602F1-D088-49F9-A086-D6578982A9C8}" type="pres">
      <dgm:prSet presAssocID="{2A71C5F0-B061-4A02-8101-2752AD13837F}" presName="spacing" presStyleCnt="0"/>
      <dgm:spPr/>
    </dgm:pt>
    <dgm:pt modelId="{449711DA-BE69-4A82-84AC-C44093E025BA}" type="pres">
      <dgm:prSet presAssocID="{EFE15707-531D-41E1-9485-845C9906B46E}" presName="composite" presStyleCnt="0"/>
      <dgm:spPr/>
    </dgm:pt>
    <dgm:pt modelId="{3843BBA0-E271-4E40-B9E8-5A591C244DF6}" type="pres">
      <dgm:prSet presAssocID="{EFE15707-531D-41E1-9485-845C9906B46E}" presName="imgShp" presStyleLbl="fgImgPlace1" presStyleIdx="1" presStyleCnt="5"/>
      <dgm:spPr>
        <a:blipFill>
          <a:blip xmlns:r="http://schemas.openxmlformats.org/officeDocument/2006/relationships" r:embed="rId3" cstate="print">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a:stretch>
        </a:blipFill>
      </dgm:spPr>
    </dgm:pt>
    <dgm:pt modelId="{A25A7051-97AD-4886-A7A7-6FBF1987D60A}" type="pres">
      <dgm:prSet presAssocID="{EFE15707-531D-41E1-9485-845C9906B46E}" presName="txShp" presStyleLbl="node1" presStyleIdx="1" presStyleCnt="5">
        <dgm:presLayoutVars>
          <dgm:bulletEnabled val="1"/>
        </dgm:presLayoutVars>
      </dgm:prSet>
      <dgm:spPr/>
    </dgm:pt>
    <dgm:pt modelId="{F431A34E-9E0D-4113-B9C5-7586166007C5}" type="pres">
      <dgm:prSet presAssocID="{3A52CA73-1242-4414-99AF-9EAAB6B1E855}" presName="spacing" presStyleCnt="0"/>
      <dgm:spPr/>
    </dgm:pt>
    <dgm:pt modelId="{1273FD15-B20A-486D-843D-118AA81545D2}" type="pres">
      <dgm:prSet presAssocID="{D9A63CB1-9521-4FEF-A0D3-081C7B8236C0}" presName="composite" presStyleCnt="0"/>
      <dgm:spPr/>
    </dgm:pt>
    <dgm:pt modelId="{F8A8B91E-3A2A-48B1-84DA-02AD4FC2D0E0}" type="pres">
      <dgm:prSet presAssocID="{D9A63CB1-9521-4FEF-A0D3-081C7B8236C0}" presName="imgShp" presStyleLbl="fgImgPlace1" presStyleIdx="2" presStyleCnt="5"/>
      <dgm:spPr>
        <a:blipFill>
          <a:blip xmlns:r="http://schemas.openxmlformats.org/officeDocument/2006/relationships" r:embed="rId5">
            <a:extLst>
              <a:ext uri="{28A0092B-C50C-407E-A947-70E740481C1C}">
                <a14:useLocalDpi xmlns:a14="http://schemas.microsoft.com/office/drawing/2010/main"/>
              </a:ext>
              <a:ext uri="{837473B0-CC2E-450A-ABE3-18F120FF3D39}">
                <a1611:picAttrSrcUrl xmlns:a1611="http://schemas.microsoft.com/office/drawing/2016/11/main" r:id="rId6"/>
              </a:ext>
            </a:extLst>
          </a:blip>
          <a:srcRect/>
          <a:stretch>
            <a:fillRect/>
          </a:stretch>
        </a:blipFill>
      </dgm:spPr>
    </dgm:pt>
    <dgm:pt modelId="{2A2ED0B4-207A-4416-9BC1-393CF855CF98}" type="pres">
      <dgm:prSet presAssocID="{D9A63CB1-9521-4FEF-A0D3-081C7B8236C0}" presName="txShp" presStyleLbl="node1" presStyleIdx="2" presStyleCnt="5" custScaleY="154916">
        <dgm:presLayoutVars>
          <dgm:bulletEnabled val="1"/>
        </dgm:presLayoutVars>
      </dgm:prSet>
      <dgm:spPr/>
    </dgm:pt>
    <dgm:pt modelId="{3D1BB123-1E86-46B2-9227-1703118A9F61}" type="pres">
      <dgm:prSet presAssocID="{DCC158FA-9249-4CF8-AB8B-CCE335F5DE2C}" presName="spacing" presStyleCnt="0"/>
      <dgm:spPr/>
    </dgm:pt>
    <dgm:pt modelId="{2F47FA31-8DA0-4808-9E70-32A0E2911926}" type="pres">
      <dgm:prSet presAssocID="{B184CA5E-8963-4726-92C7-F7303A14C133}" presName="composite" presStyleCnt="0"/>
      <dgm:spPr/>
    </dgm:pt>
    <dgm:pt modelId="{E4A80FBB-EDC3-4880-9F39-7B3E3E0FC279}" type="pres">
      <dgm:prSet presAssocID="{B184CA5E-8963-4726-92C7-F7303A14C133}" presName="imgShp" presStyleLbl="fgImgPlace1" presStyleIdx="3" presStyleCnt="5"/>
      <dgm:spPr>
        <a:blipFill>
          <a:blip xmlns:r="http://schemas.openxmlformats.org/officeDocument/2006/relationships" r:embed="rId7" cstate="print">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a:fillRect/>
          </a:stretch>
        </a:blipFill>
      </dgm:spPr>
    </dgm:pt>
    <dgm:pt modelId="{EA92D81A-350F-4772-838D-D01E28A39074}" type="pres">
      <dgm:prSet presAssocID="{B184CA5E-8963-4726-92C7-F7303A14C133}" presName="txShp" presStyleLbl="node1" presStyleIdx="3" presStyleCnt="5">
        <dgm:presLayoutVars>
          <dgm:bulletEnabled val="1"/>
        </dgm:presLayoutVars>
      </dgm:prSet>
      <dgm:spPr/>
    </dgm:pt>
    <dgm:pt modelId="{41079541-9382-49FF-ABE3-57F05A1DA38A}" type="pres">
      <dgm:prSet presAssocID="{1C0377AC-C84E-48C0-9459-4DA3737D62CD}" presName="spacing" presStyleCnt="0"/>
      <dgm:spPr/>
    </dgm:pt>
    <dgm:pt modelId="{AB609F0A-5C01-4F74-B896-F303B879E5B4}" type="pres">
      <dgm:prSet presAssocID="{3215AC82-F55E-45B2-8CF4-AFB0236B8113}" presName="composite" presStyleCnt="0"/>
      <dgm:spPr/>
    </dgm:pt>
    <dgm:pt modelId="{1D2EECC3-AD36-4074-9C4F-F9BBA643BCC2}" type="pres">
      <dgm:prSet presAssocID="{3215AC82-F55E-45B2-8CF4-AFB0236B8113}" presName="imgShp" presStyleLbl="fgImgPlace1" presStyleIdx="4" presStyleCnt="5"/>
      <dgm:spPr>
        <a:blipFill>
          <a:blip xmlns:r="http://schemas.openxmlformats.org/officeDocument/2006/relationships" r:embed="rId9" cstate="print">
            <a:extLst>
              <a:ext uri="{28A0092B-C50C-407E-A947-70E740481C1C}">
                <a14:useLocalDpi xmlns:a14="http://schemas.microsoft.com/office/drawing/2010/main"/>
              </a:ext>
              <a:ext uri="{837473B0-CC2E-450A-ABE3-18F120FF3D39}">
                <a1611:picAttrSrcUrl xmlns:a1611="http://schemas.microsoft.com/office/drawing/2016/11/main" r:id="rId10"/>
              </a:ext>
            </a:extLst>
          </a:blip>
          <a:srcRect/>
          <a:stretch>
            <a:fillRect/>
          </a:stretch>
        </a:blipFill>
      </dgm:spPr>
    </dgm:pt>
    <dgm:pt modelId="{7AA18989-9829-4F5B-A8F9-F664B4991D7B}" type="pres">
      <dgm:prSet presAssocID="{3215AC82-F55E-45B2-8CF4-AFB0236B8113}" presName="txShp" presStyleLbl="node1" presStyleIdx="4" presStyleCnt="5" custScaleY="129212">
        <dgm:presLayoutVars>
          <dgm:bulletEnabled val="1"/>
        </dgm:presLayoutVars>
      </dgm:prSet>
      <dgm:spPr/>
    </dgm:pt>
  </dgm:ptLst>
  <dgm:cxnLst>
    <dgm:cxn modelId="{C4BAFC01-2C9A-49C4-BF80-099B32EEB1ED}" type="presOf" srcId="{5AAD27F8-D4E9-43E5-BB87-ED3FD4257A62}" destId="{680CD2C6-B183-4D3F-8C09-E6C7D6FF72EF}" srcOrd="0" destOrd="0" presId="urn:microsoft.com/office/officeart/2005/8/layout/vList3"/>
    <dgm:cxn modelId="{13EC7618-4359-4CD1-805B-7711F8C31533}" srcId="{5AAD27F8-D4E9-43E5-BB87-ED3FD4257A62}" destId="{6EFD0362-1461-4E30-833C-51202A710281}" srcOrd="0" destOrd="0" parTransId="{50A1F0D1-F642-422C-8939-BF96AB823914}" sibTransId="{2A71C5F0-B061-4A02-8101-2752AD13837F}"/>
    <dgm:cxn modelId="{4538E428-FE49-4B12-8AA2-0284540D754D}" srcId="{5AAD27F8-D4E9-43E5-BB87-ED3FD4257A62}" destId="{B184CA5E-8963-4726-92C7-F7303A14C133}" srcOrd="3" destOrd="0" parTransId="{F8C8BCD4-5555-4C21-84DA-D7DFDC2231F3}" sibTransId="{1C0377AC-C84E-48C0-9459-4DA3737D62CD}"/>
    <dgm:cxn modelId="{B5DEA936-7F1B-4518-9EA2-5AADB8E15FA4}" type="presOf" srcId="{3215AC82-F55E-45B2-8CF4-AFB0236B8113}" destId="{7AA18989-9829-4F5B-A8F9-F664B4991D7B}" srcOrd="0" destOrd="0" presId="urn:microsoft.com/office/officeart/2005/8/layout/vList3"/>
    <dgm:cxn modelId="{39F3C47E-F3CD-4482-A577-49596CC0DC67}" type="presOf" srcId="{B184CA5E-8963-4726-92C7-F7303A14C133}" destId="{EA92D81A-350F-4772-838D-D01E28A39074}" srcOrd="0" destOrd="0" presId="urn:microsoft.com/office/officeart/2005/8/layout/vList3"/>
    <dgm:cxn modelId="{797C6984-507E-4991-ABB7-E0E43556E558}" srcId="{5AAD27F8-D4E9-43E5-BB87-ED3FD4257A62}" destId="{EFE15707-531D-41E1-9485-845C9906B46E}" srcOrd="1" destOrd="0" parTransId="{761232CC-4D50-40C8-AEEF-B8A0FA69BCF9}" sibTransId="{3A52CA73-1242-4414-99AF-9EAAB6B1E855}"/>
    <dgm:cxn modelId="{33AF478E-C85E-427A-85A4-8D1CBC77C5D8}" type="presOf" srcId="{D9A63CB1-9521-4FEF-A0D3-081C7B8236C0}" destId="{2A2ED0B4-207A-4416-9BC1-393CF855CF98}" srcOrd="0" destOrd="0" presId="urn:microsoft.com/office/officeart/2005/8/layout/vList3"/>
    <dgm:cxn modelId="{224AC1C0-0A60-4F9A-BF46-FCF5AF324A5F}" srcId="{5AAD27F8-D4E9-43E5-BB87-ED3FD4257A62}" destId="{D9A63CB1-9521-4FEF-A0D3-081C7B8236C0}" srcOrd="2" destOrd="0" parTransId="{15E9D01E-3E60-48B8-B975-4775435511FA}" sibTransId="{DCC158FA-9249-4CF8-AB8B-CCE335F5DE2C}"/>
    <dgm:cxn modelId="{9B3E83D6-60F2-479B-9B4B-CFD830E6AFA0}" srcId="{5AAD27F8-D4E9-43E5-BB87-ED3FD4257A62}" destId="{3215AC82-F55E-45B2-8CF4-AFB0236B8113}" srcOrd="4" destOrd="0" parTransId="{367DBFA3-4D90-4053-A7D3-DF3AC064B1A9}" sibTransId="{D2D23444-864F-4769-B0DA-0E1CDD9CC66F}"/>
    <dgm:cxn modelId="{DA66AADB-BDFF-4A1F-85D2-099DA1CCE02F}" type="presOf" srcId="{6EFD0362-1461-4E30-833C-51202A710281}" destId="{E9296605-1F6F-4C22-976C-9E1F7DA28EFF}" srcOrd="0" destOrd="0" presId="urn:microsoft.com/office/officeart/2005/8/layout/vList3"/>
    <dgm:cxn modelId="{7E8659F8-6C16-4363-9F9F-D9C15A3C9446}" type="presOf" srcId="{EFE15707-531D-41E1-9485-845C9906B46E}" destId="{A25A7051-97AD-4886-A7A7-6FBF1987D60A}" srcOrd="0" destOrd="0" presId="urn:microsoft.com/office/officeart/2005/8/layout/vList3"/>
    <dgm:cxn modelId="{A66A275B-3E0C-452E-AF8D-CC99E8B90DC3}" type="presParOf" srcId="{680CD2C6-B183-4D3F-8C09-E6C7D6FF72EF}" destId="{7CAE3BC1-960E-4B8D-AFA8-BA2324A39F6A}" srcOrd="0" destOrd="0" presId="urn:microsoft.com/office/officeart/2005/8/layout/vList3"/>
    <dgm:cxn modelId="{B97D0C2A-1371-47AC-A17A-9F2960BB022A}" type="presParOf" srcId="{7CAE3BC1-960E-4B8D-AFA8-BA2324A39F6A}" destId="{4F6130B3-5FDA-42FE-8876-3AADE1A4F98D}" srcOrd="0" destOrd="0" presId="urn:microsoft.com/office/officeart/2005/8/layout/vList3"/>
    <dgm:cxn modelId="{79560C50-FF5A-400D-A5B9-6D0AB98167D7}" type="presParOf" srcId="{7CAE3BC1-960E-4B8D-AFA8-BA2324A39F6A}" destId="{E9296605-1F6F-4C22-976C-9E1F7DA28EFF}" srcOrd="1" destOrd="0" presId="urn:microsoft.com/office/officeart/2005/8/layout/vList3"/>
    <dgm:cxn modelId="{780E37A5-669F-49C0-95EC-00FB5175A6F6}" type="presParOf" srcId="{680CD2C6-B183-4D3F-8C09-E6C7D6FF72EF}" destId="{B2A602F1-D088-49F9-A086-D6578982A9C8}" srcOrd="1" destOrd="0" presId="urn:microsoft.com/office/officeart/2005/8/layout/vList3"/>
    <dgm:cxn modelId="{80ECBB72-D491-46F2-945A-BF47CFC7DB02}" type="presParOf" srcId="{680CD2C6-B183-4D3F-8C09-E6C7D6FF72EF}" destId="{449711DA-BE69-4A82-84AC-C44093E025BA}" srcOrd="2" destOrd="0" presId="urn:microsoft.com/office/officeart/2005/8/layout/vList3"/>
    <dgm:cxn modelId="{49885CB4-F9B0-4612-9468-3BC13EB84AED}" type="presParOf" srcId="{449711DA-BE69-4A82-84AC-C44093E025BA}" destId="{3843BBA0-E271-4E40-B9E8-5A591C244DF6}" srcOrd="0" destOrd="0" presId="urn:microsoft.com/office/officeart/2005/8/layout/vList3"/>
    <dgm:cxn modelId="{02CD3A95-10C1-46FD-BACD-2966EB7BB5EC}" type="presParOf" srcId="{449711DA-BE69-4A82-84AC-C44093E025BA}" destId="{A25A7051-97AD-4886-A7A7-6FBF1987D60A}" srcOrd="1" destOrd="0" presId="urn:microsoft.com/office/officeart/2005/8/layout/vList3"/>
    <dgm:cxn modelId="{72A969E3-BE97-49E7-9E4A-9179FF6D9091}" type="presParOf" srcId="{680CD2C6-B183-4D3F-8C09-E6C7D6FF72EF}" destId="{F431A34E-9E0D-4113-B9C5-7586166007C5}" srcOrd="3" destOrd="0" presId="urn:microsoft.com/office/officeart/2005/8/layout/vList3"/>
    <dgm:cxn modelId="{763EE74F-CE2E-4277-A954-485668CC53E0}" type="presParOf" srcId="{680CD2C6-B183-4D3F-8C09-E6C7D6FF72EF}" destId="{1273FD15-B20A-486D-843D-118AA81545D2}" srcOrd="4" destOrd="0" presId="urn:microsoft.com/office/officeart/2005/8/layout/vList3"/>
    <dgm:cxn modelId="{4D5FFE45-FCA2-4A2E-A335-C5DEA446C24D}" type="presParOf" srcId="{1273FD15-B20A-486D-843D-118AA81545D2}" destId="{F8A8B91E-3A2A-48B1-84DA-02AD4FC2D0E0}" srcOrd="0" destOrd="0" presId="urn:microsoft.com/office/officeart/2005/8/layout/vList3"/>
    <dgm:cxn modelId="{83DAAFB9-829D-4DBA-AA8E-B524E9E7B0F8}" type="presParOf" srcId="{1273FD15-B20A-486D-843D-118AA81545D2}" destId="{2A2ED0B4-207A-4416-9BC1-393CF855CF98}" srcOrd="1" destOrd="0" presId="urn:microsoft.com/office/officeart/2005/8/layout/vList3"/>
    <dgm:cxn modelId="{77A4168F-BD6A-48EE-A387-7230A3BD67A2}" type="presParOf" srcId="{680CD2C6-B183-4D3F-8C09-E6C7D6FF72EF}" destId="{3D1BB123-1E86-46B2-9227-1703118A9F61}" srcOrd="5" destOrd="0" presId="urn:microsoft.com/office/officeart/2005/8/layout/vList3"/>
    <dgm:cxn modelId="{C5232078-A21C-47DE-BDA2-6F42077C796D}" type="presParOf" srcId="{680CD2C6-B183-4D3F-8C09-E6C7D6FF72EF}" destId="{2F47FA31-8DA0-4808-9E70-32A0E2911926}" srcOrd="6" destOrd="0" presId="urn:microsoft.com/office/officeart/2005/8/layout/vList3"/>
    <dgm:cxn modelId="{D637CCB8-A98D-4C6C-AFEC-91835B5D4399}" type="presParOf" srcId="{2F47FA31-8DA0-4808-9E70-32A0E2911926}" destId="{E4A80FBB-EDC3-4880-9F39-7B3E3E0FC279}" srcOrd="0" destOrd="0" presId="urn:microsoft.com/office/officeart/2005/8/layout/vList3"/>
    <dgm:cxn modelId="{0A36B279-310F-437A-BA3A-BDA33AED349D}" type="presParOf" srcId="{2F47FA31-8DA0-4808-9E70-32A0E2911926}" destId="{EA92D81A-350F-4772-838D-D01E28A39074}" srcOrd="1" destOrd="0" presId="urn:microsoft.com/office/officeart/2005/8/layout/vList3"/>
    <dgm:cxn modelId="{B71F597F-3DC5-47C1-B1E3-C840722AB8C3}" type="presParOf" srcId="{680CD2C6-B183-4D3F-8C09-E6C7D6FF72EF}" destId="{41079541-9382-49FF-ABE3-57F05A1DA38A}" srcOrd="7" destOrd="0" presId="urn:microsoft.com/office/officeart/2005/8/layout/vList3"/>
    <dgm:cxn modelId="{82D42BD7-AE0E-428A-BF22-45DD2C232E5A}" type="presParOf" srcId="{680CD2C6-B183-4D3F-8C09-E6C7D6FF72EF}" destId="{AB609F0A-5C01-4F74-B896-F303B879E5B4}" srcOrd="8" destOrd="0" presId="urn:microsoft.com/office/officeart/2005/8/layout/vList3"/>
    <dgm:cxn modelId="{7E00A2CF-EF86-411B-8E8A-0C5563016127}" type="presParOf" srcId="{AB609F0A-5C01-4F74-B896-F303B879E5B4}" destId="{1D2EECC3-AD36-4074-9C4F-F9BBA643BCC2}" srcOrd="0" destOrd="0" presId="urn:microsoft.com/office/officeart/2005/8/layout/vList3"/>
    <dgm:cxn modelId="{692846A2-26B9-401C-B80A-A2A582981D07}" type="presParOf" srcId="{AB609F0A-5C01-4F74-B896-F303B879E5B4}" destId="{7AA18989-9829-4F5B-A8F9-F664B4991D7B}"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296605-1F6F-4C22-976C-9E1F7DA28EFF}">
      <dsp:nvSpPr>
        <dsp:cNvPr id="0" name=""/>
        <dsp:cNvSpPr/>
      </dsp:nvSpPr>
      <dsp:spPr>
        <a:xfrm rot="10800000">
          <a:off x="1381468" y="1709"/>
          <a:ext cx="4773708" cy="716273"/>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a:lnSpc>
              <a:spcPct val="90000"/>
            </a:lnSpc>
            <a:spcBef>
              <a:spcPct val="0"/>
            </a:spcBef>
            <a:spcAft>
              <a:spcPct val="35000"/>
            </a:spcAft>
            <a:buNone/>
          </a:pPr>
          <a:r>
            <a:rPr lang="en-GB" sz="1500" b="0" kern="1200" dirty="0">
              <a:solidFill>
                <a:schemeClr val="tx1"/>
              </a:solidFill>
              <a:latin typeface="Lato" panose="020F0502020204030203" pitchFamily="34" charset="0"/>
              <a:ea typeface="Lato" panose="020F0502020204030203" pitchFamily="34" charset="0"/>
              <a:cs typeface="Lato" panose="020F0502020204030203" pitchFamily="34" charset="0"/>
            </a:rPr>
            <a:t>Deep rooting plants, bioswales, bioretention, green rooftops, grazing of the foreland</a:t>
          </a:r>
          <a:endParaRPr lang="en-US" sz="1500" b="0" kern="1200" dirty="0">
            <a:solidFill>
              <a:schemeClr val="tx1"/>
            </a:solidFill>
            <a:latin typeface="Lato" panose="020F0502020204030203" pitchFamily="34" charset="0"/>
            <a:ea typeface="Lato" panose="020F0502020204030203" pitchFamily="34" charset="0"/>
            <a:cs typeface="Lato" panose="020F0502020204030203" pitchFamily="34" charset="0"/>
          </a:endParaRPr>
        </a:p>
      </dsp:txBody>
      <dsp:txXfrm rot="10800000">
        <a:off x="1560536" y="1709"/>
        <a:ext cx="4594640" cy="716273"/>
      </dsp:txXfrm>
    </dsp:sp>
    <dsp:sp modelId="{4F6130B3-5FDA-42FE-8876-3AADE1A4F98D}">
      <dsp:nvSpPr>
        <dsp:cNvPr id="0" name=""/>
        <dsp:cNvSpPr/>
      </dsp:nvSpPr>
      <dsp:spPr>
        <a:xfrm>
          <a:off x="1023331" y="1709"/>
          <a:ext cx="716273" cy="716273"/>
        </a:xfrm>
        <a:prstGeom prst="ellipse">
          <a:avLst/>
        </a:prstGeom>
        <a:blipFill>
          <a:blip xmlns:r="http://schemas.openxmlformats.org/officeDocument/2006/relationships" r:embed="rId1" cstate="print">
            <a:extLst>
              <a:ext uri="{28A0092B-C50C-407E-A947-70E740481C1C}">
                <a14:useLocalDpi xmlns:a14="http://schemas.microsoft.com/office/drawing/2010/main"/>
              </a:ext>
              <a:ext uri="{837473B0-CC2E-450A-ABE3-18F120FF3D39}">
                <a1611:picAttrSrcUrl xmlns:a1611="http://schemas.microsoft.com/office/drawing/2016/11/main" r:i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25A7051-97AD-4886-A7A7-6FBF1987D60A}">
      <dsp:nvSpPr>
        <dsp:cNvPr id="0" name=""/>
        <dsp:cNvSpPr/>
      </dsp:nvSpPr>
      <dsp:spPr>
        <a:xfrm rot="10800000">
          <a:off x="1381468" y="931795"/>
          <a:ext cx="4773708" cy="716273"/>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a:lnSpc>
              <a:spcPct val="90000"/>
            </a:lnSpc>
            <a:spcBef>
              <a:spcPct val="0"/>
            </a:spcBef>
            <a:spcAft>
              <a:spcPct val="35000"/>
            </a:spcAft>
            <a:buNone/>
          </a:pPr>
          <a:r>
            <a:rPr lang="en-US" sz="1500" kern="1200" dirty="0">
              <a:solidFill>
                <a:srgbClr val="000000"/>
              </a:solidFill>
              <a:latin typeface="Lato" panose="020F0502020204030203" pitchFamily="34" charset="0"/>
              <a:ea typeface="Lato" panose="020F0502020204030203" pitchFamily="34" charset="0"/>
              <a:cs typeface="Lato" panose="020F0502020204030203" pitchFamily="34" charset="0"/>
            </a:rPr>
            <a:t>Artificial dune, marine sea grasses</a:t>
          </a:r>
          <a:endParaRPr lang="en-US" sz="1500" kern="1200" dirty="0">
            <a:latin typeface="Lato" panose="020F0502020204030203" pitchFamily="34" charset="0"/>
            <a:ea typeface="Lato" panose="020F0502020204030203" pitchFamily="34" charset="0"/>
            <a:cs typeface="Lato" panose="020F0502020204030203" pitchFamily="34" charset="0"/>
          </a:endParaRPr>
        </a:p>
      </dsp:txBody>
      <dsp:txXfrm rot="10800000">
        <a:off x="1560536" y="931795"/>
        <a:ext cx="4594640" cy="716273"/>
      </dsp:txXfrm>
    </dsp:sp>
    <dsp:sp modelId="{3843BBA0-E271-4E40-B9E8-5A591C244DF6}">
      <dsp:nvSpPr>
        <dsp:cNvPr id="0" name=""/>
        <dsp:cNvSpPr/>
      </dsp:nvSpPr>
      <dsp:spPr>
        <a:xfrm>
          <a:off x="1023331" y="931795"/>
          <a:ext cx="716273" cy="716273"/>
        </a:xfrm>
        <a:prstGeom prst="ellipse">
          <a:avLst/>
        </a:prstGeom>
        <a:blipFill>
          <a:blip xmlns:r="http://schemas.openxmlformats.org/officeDocument/2006/relationships" r:embed="rId3" cstate="print">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2ED0B4-207A-4416-9BC1-393CF855CF98}">
      <dsp:nvSpPr>
        <dsp:cNvPr id="0" name=""/>
        <dsp:cNvSpPr/>
      </dsp:nvSpPr>
      <dsp:spPr>
        <a:xfrm rot="10800000">
          <a:off x="1381468" y="1861882"/>
          <a:ext cx="4773708" cy="1109622"/>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a:lnSpc>
              <a:spcPct val="90000"/>
            </a:lnSpc>
            <a:spcBef>
              <a:spcPct val="0"/>
            </a:spcBef>
            <a:spcAft>
              <a:spcPct val="35000"/>
            </a:spcAft>
            <a:buNone/>
          </a:pPr>
          <a:r>
            <a:rPr lang="en-US" sz="1500" kern="1200" dirty="0">
              <a:solidFill>
                <a:srgbClr val="000000"/>
              </a:solidFill>
              <a:latin typeface="Lato" panose="020F0502020204030203" pitchFamily="34" charset="0"/>
              <a:ea typeface="Lato" panose="020F0502020204030203" pitchFamily="34" charset="0"/>
              <a:cs typeface="Lato" panose="020F0502020204030203" pitchFamily="34" charset="0"/>
            </a:rPr>
            <a:t>Constructed wetlands, overland flow area, sedimentation ponds and pits, peak flow control structures, submerged dams, riparian buffer zones, continuous cover forestry and a decision support protocol.</a:t>
          </a:r>
          <a:endParaRPr lang="en-US" sz="1500" kern="1200" dirty="0">
            <a:latin typeface="Lato" panose="020F0502020204030203" pitchFamily="34" charset="0"/>
            <a:ea typeface="Lato" panose="020F0502020204030203" pitchFamily="34" charset="0"/>
            <a:cs typeface="Lato" panose="020F0502020204030203" pitchFamily="34" charset="0"/>
          </a:endParaRPr>
        </a:p>
      </dsp:txBody>
      <dsp:txXfrm rot="10800000">
        <a:off x="1658873" y="1861882"/>
        <a:ext cx="4496303" cy="1109622"/>
      </dsp:txXfrm>
    </dsp:sp>
    <dsp:sp modelId="{F8A8B91E-3A2A-48B1-84DA-02AD4FC2D0E0}">
      <dsp:nvSpPr>
        <dsp:cNvPr id="0" name=""/>
        <dsp:cNvSpPr/>
      </dsp:nvSpPr>
      <dsp:spPr>
        <a:xfrm>
          <a:off x="1023331" y="2058556"/>
          <a:ext cx="716273" cy="716273"/>
        </a:xfrm>
        <a:prstGeom prst="ellipse">
          <a:avLst/>
        </a:prstGeom>
        <a:blipFill>
          <a:blip xmlns:r="http://schemas.openxmlformats.org/officeDocument/2006/relationships" r:embed="rId5">
            <a:extLst>
              <a:ext uri="{28A0092B-C50C-407E-A947-70E740481C1C}">
                <a14:useLocalDpi xmlns:a14="http://schemas.microsoft.com/office/drawing/2010/main"/>
              </a:ext>
              <a:ext uri="{837473B0-CC2E-450A-ABE3-18F120FF3D39}">
                <a1611:picAttrSrcUrl xmlns:a1611="http://schemas.microsoft.com/office/drawing/2016/11/main" r:i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92D81A-350F-4772-838D-D01E28A39074}">
      <dsp:nvSpPr>
        <dsp:cNvPr id="0" name=""/>
        <dsp:cNvSpPr/>
      </dsp:nvSpPr>
      <dsp:spPr>
        <a:xfrm rot="10800000">
          <a:off x="1381468" y="3185317"/>
          <a:ext cx="4773708" cy="716273"/>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a:lnSpc>
              <a:spcPct val="90000"/>
            </a:lnSpc>
            <a:spcBef>
              <a:spcPct val="0"/>
            </a:spcBef>
            <a:spcAft>
              <a:spcPct val="35000"/>
            </a:spcAft>
            <a:buNone/>
          </a:pPr>
          <a:r>
            <a:rPr lang="en-GB" sz="1500" kern="1200" dirty="0">
              <a:solidFill>
                <a:srgbClr val="000000"/>
              </a:solidFill>
              <a:latin typeface="Lato" panose="020F0502020204030203" pitchFamily="34" charset="0"/>
              <a:ea typeface="Lato" panose="020F0502020204030203" pitchFamily="34" charset="0"/>
              <a:cs typeface="Lato" panose="020F0502020204030203" pitchFamily="34" charset="0"/>
            </a:rPr>
            <a:t>Natural water retention measures and water storage management</a:t>
          </a:r>
          <a:endParaRPr lang="en-US" sz="1500" kern="1200" dirty="0">
            <a:latin typeface="Lato" panose="020F0502020204030203" pitchFamily="34" charset="0"/>
            <a:ea typeface="Lato" panose="020F0502020204030203" pitchFamily="34" charset="0"/>
            <a:cs typeface="Lato" panose="020F0502020204030203" pitchFamily="34" charset="0"/>
          </a:endParaRPr>
        </a:p>
      </dsp:txBody>
      <dsp:txXfrm rot="10800000">
        <a:off x="1560536" y="3185317"/>
        <a:ext cx="4594640" cy="716273"/>
      </dsp:txXfrm>
    </dsp:sp>
    <dsp:sp modelId="{E4A80FBB-EDC3-4880-9F39-7B3E3E0FC279}">
      <dsp:nvSpPr>
        <dsp:cNvPr id="0" name=""/>
        <dsp:cNvSpPr/>
      </dsp:nvSpPr>
      <dsp:spPr>
        <a:xfrm>
          <a:off x="1023331" y="3185317"/>
          <a:ext cx="716273" cy="716273"/>
        </a:xfrm>
        <a:prstGeom prst="ellipse">
          <a:avLst/>
        </a:prstGeom>
        <a:blipFill>
          <a:blip xmlns:r="http://schemas.openxmlformats.org/officeDocument/2006/relationships" r:embed="rId7" cstate="print">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AA18989-9829-4F5B-A8F9-F664B4991D7B}">
      <dsp:nvSpPr>
        <dsp:cNvPr id="0" name=""/>
        <dsp:cNvSpPr/>
      </dsp:nvSpPr>
      <dsp:spPr>
        <a:xfrm rot="10800000">
          <a:off x="1381468" y="4115404"/>
          <a:ext cx="4773708" cy="925511"/>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rtl="0">
            <a:lnSpc>
              <a:spcPct val="90000"/>
            </a:lnSpc>
            <a:spcBef>
              <a:spcPct val="0"/>
            </a:spcBef>
            <a:spcAft>
              <a:spcPct val="35000"/>
            </a:spcAft>
            <a:buNone/>
          </a:pPr>
          <a:r>
            <a:rPr lang="en-GB" sz="1500" kern="1200" dirty="0">
              <a:solidFill>
                <a:srgbClr val="000000"/>
              </a:solidFill>
              <a:latin typeface="Lato" panose="020F0502020204030203" pitchFamily="34" charset="0"/>
              <a:ea typeface="Lato" panose="020F0502020204030203" pitchFamily="34" charset="0"/>
              <a:cs typeface="Lato" panose="020F0502020204030203" pitchFamily="34" charset="0"/>
            </a:rPr>
            <a:t>Sealing streams and channels, optimized forest management, snow accumulation control, drainage trenches, live fascines and brush layers, live pole draining, live crib walls and slope grids.</a:t>
          </a:r>
          <a:r>
            <a:rPr lang="en-GB" sz="1500" kern="1200" dirty="0">
              <a:latin typeface="Lato" panose="020F0502020204030203" pitchFamily="34" charset="0"/>
              <a:ea typeface="Lato" panose="020F0502020204030203" pitchFamily="34" charset="0"/>
              <a:cs typeface="Lato" panose="020F0502020204030203" pitchFamily="34" charset="0"/>
            </a:rPr>
            <a:t> </a:t>
          </a:r>
          <a:endParaRPr lang="en-US" sz="1500" kern="1200" dirty="0">
            <a:latin typeface="Lato" panose="020F0502020204030203" pitchFamily="34" charset="0"/>
            <a:ea typeface="Lato" panose="020F0502020204030203" pitchFamily="34" charset="0"/>
            <a:cs typeface="Lato" panose="020F0502020204030203" pitchFamily="34" charset="0"/>
          </a:endParaRPr>
        </a:p>
      </dsp:txBody>
      <dsp:txXfrm rot="10800000">
        <a:off x="1612846" y="4115404"/>
        <a:ext cx="4542330" cy="925511"/>
      </dsp:txXfrm>
    </dsp:sp>
    <dsp:sp modelId="{1D2EECC3-AD36-4074-9C4F-F9BBA643BCC2}">
      <dsp:nvSpPr>
        <dsp:cNvPr id="0" name=""/>
        <dsp:cNvSpPr/>
      </dsp:nvSpPr>
      <dsp:spPr>
        <a:xfrm>
          <a:off x="1023331" y="4220023"/>
          <a:ext cx="716273" cy="716273"/>
        </a:xfrm>
        <a:prstGeom prst="ellipse">
          <a:avLst/>
        </a:prstGeom>
        <a:blipFill>
          <a:blip xmlns:r="http://schemas.openxmlformats.org/officeDocument/2006/relationships" r:embed="rId9" cstate="print">
            <a:extLst>
              <a:ext uri="{28A0092B-C50C-407E-A947-70E740481C1C}">
                <a14:useLocalDpi xmlns:a14="http://schemas.microsoft.com/office/drawing/2010/main"/>
              </a:ext>
              <a:ext uri="{837473B0-CC2E-450A-ABE3-18F120FF3D39}">
                <a1611:picAttrSrcUrl xmlns:a1611="http://schemas.microsoft.com/office/drawing/2016/11/main" r:i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296605-1F6F-4C22-976C-9E1F7DA28EFF}">
      <dsp:nvSpPr>
        <dsp:cNvPr id="0" name=""/>
        <dsp:cNvSpPr/>
      </dsp:nvSpPr>
      <dsp:spPr>
        <a:xfrm rot="10800000">
          <a:off x="1381468" y="1709"/>
          <a:ext cx="4773708" cy="716273"/>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a:lnSpc>
              <a:spcPct val="90000"/>
            </a:lnSpc>
            <a:spcBef>
              <a:spcPct val="0"/>
            </a:spcBef>
            <a:spcAft>
              <a:spcPct val="35000"/>
            </a:spcAft>
            <a:buNone/>
          </a:pPr>
          <a:r>
            <a:rPr lang="en-GB" sz="1500" b="0" kern="1200" dirty="0">
              <a:solidFill>
                <a:schemeClr val="tx1"/>
              </a:solidFill>
              <a:latin typeface="Lato" panose="020F0502020204030203" pitchFamily="34" charset="0"/>
              <a:ea typeface="Lato" panose="020F0502020204030203" pitchFamily="34" charset="0"/>
              <a:cs typeface="Lato" panose="020F0502020204030203" pitchFamily="34" charset="0"/>
            </a:rPr>
            <a:t>Deep rooting plants, bioswales, bioretention, green rooftops, grazing of the foreland</a:t>
          </a:r>
          <a:endParaRPr lang="en-US" sz="1500" b="0" kern="1200" dirty="0">
            <a:solidFill>
              <a:schemeClr val="tx1"/>
            </a:solidFill>
            <a:latin typeface="Lato" panose="020F0502020204030203" pitchFamily="34" charset="0"/>
            <a:ea typeface="Lato" panose="020F0502020204030203" pitchFamily="34" charset="0"/>
            <a:cs typeface="Lato" panose="020F0502020204030203" pitchFamily="34" charset="0"/>
          </a:endParaRPr>
        </a:p>
      </dsp:txBody>
      <dsp:txXfrm rot="10800000">
        <a:off x="1560536" y="1709"/>
        <a:ext cx="4594640" cy="716273"/>
      </dsp:txXfrm>
    </dsp:sp>
    <dsp:sp modelId="{4F6130B3-5FDA-42FE-8876-3AADE1A4F98D}">
      <dsp:nvSpPr>
        <dsp:cNvPr id="0" name=""/>
        <dsp:cNvSpPr/>
      </dsp:nvSpPr>
      <dsp:spPr>
        <a:xfrm>
          <a:off x="1023331" y="1709"/>
          <a:ext cx="716273" cy="716273"/>
        </a:xfrm>
        <a:prstGeom prst="ellipse">
          <a:avLst/>
        </a:prstGeom>
        <a:blipFill>
          <a:blip xmlns:r="http://schemas.openxmlformats.org/officeDocument/2006/relationships" r:embed="rId1" cstate="print">
            <a:extLst>
              <a:ext uri="{28A0092B-C50C-407E-A947-70E740481C1C}">
                <a14:useLocalDpi xmlns:a14="http://schemas.microsoft.com/office/drawing/2010/main"/>
              </a:ext>
              <a:ext uri="{837473B0-CC2E-450A-ABE3-18F120FF3D39}">
                <a1611:picAttrSrcUrl xmlns:a1611="http://schemas.microsoft.com/office/drawing/2016/11/main" r:i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25A7051-97AD-4886-A7A7-6FBF1987D60A}">
      <dsp:nvSpPr>
        <dsp:cNvPr id="0" name=""/>
        <dsp:cNvSpPr/>
      </dsp:nvSpPr>
      <dsp:spPr>
        <a:xfrm rot="10800000">
          <a:off x="1381468" y="931795"/>
          <a:ext cx="4773708" cy="716273"/>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a:lnSpc>
              <a:spcPct val="90000"/>
            </a:lnSpc>
            <a:spcBef>
              <a:spcPct val="0"/>
            </a:spcBef>
            <a:spcAft>
              <a:spcPct val="35000"/>
            </a:spcAft>
            <a:buNone/>
          </a:pPr>
          <a:r>
            <a:rPr lang="en-US" sz="1500" kern="1200" dirty="0">
              <a:solidFill>
                <a:srgbClr val="000000"/>
              </a:solidFill>
              <a:latin typeface="Lato" panose="020F0502020204030203" pitchFamily="34" charset="0"/>
              <a:ea typeface="Lato" panose="020F0502020204030203" pitchFamily="34" charset="0"/>
              <a:cs typeface="Lato" panose="020F0502020204030203" pitchFamily="34" charset="0"/>
            </a:rPr>
            <a:t>Artificial dune, marine sea grasses</a:t>
          </a:r>
          <a:endParaRPr lang="en-US" sz="1500" kern="1200" dirty="0">
            <a:latin typeface="Lato" panose="020F0502020204030203" pitchFamily="34" charset="0"/>
            <a:ea typeface="Lato" panose="020F0502020204030203" pitchFamily="34" charset="0"/>
            <a:cs typeface="Lato" panose="020F0502020204030203" pitchFamily="34" charset="0"/>
          </a:endParaRPr>
        </a:p>
      </dsp:txBody>
      <dsp:txXfrm rot="10800000">
        <a:off x="1560536" y="931795"/>
        <a:ext cx="4594640" cy="716273"/>
      </dsp:txXfrm>
    </dsp:sp>
    <dsp:sp modelId="{3843BBA0-E271-4E40-B9E8-5A591C244DF6}">
      <dsp:nvSpPr>
        <dsp:cNvPr id="0" name=""/>
        <dsp:cNvSpPr/>
      </dsp:nvSpPr>
      <dsp:spPr>
        <a:xfrm>
          <a:off x="1023331" y="931795"/>
          <a:ext cx="716273" cy="716273"/>
        </a:xfrm>
        <a:prstGeom prst="ellipse">
          <a:avLst/>
        </a:prstGeom>
        <a:blipFill>
          <a:blip xmlns:r="http://schemas.openxmlformats.org/officeDocument/2006/relationships" r:embed="rId3" cstate="print">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2ED0B4-207A-4416-9BC1-393CF855CF98}">
      <dsp:nvSpPr>
        <dsp:cNvPr id="0" name=""/>
        <dsp:cNvSpPr/>
      </dsp:nvSpPr>
      <dsp:spPr>
        <a:xfrm rot="10800000">
          <a:off x="1381468" y="1861882"/>
          <a:ext cx="4773708" cy="1109622"/>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a:lnSpc>
              <a:spcPct val="90000"/>
            </a:lnSpc>
            <a:spcBef>
              <a:spcPct val="0"/>
            </a:spcBef>
            <a:spcAft>
              <a:spcPct val="35000"/>
            </a:spcAft>
            <a:buNone/>
          </a:pPr>
          <a:r>
            <a:rPr lang="en-US" sz="1500" kern="1200" dirty="0">
              <a:solidFill>
                <a:srgbClr val="000000"/>
              </a:solidFill>
              <a:latin typeface="Lato" panose="020F0502020204030203" pitchFamily="34" charset="0"/>
              <a:ea typeface="Lato" panose="020F0502020204030203" pitchFamily="34" charset="0"/>
              <a:cs typeface="Lato" panose="020F0502020204030203" pitchFamily="34" charset="0"/>
            </a:rPr>
            <a:t>Constructed wetlands, overland flow area, sedimentation ponds and pits, peak flow control structures, submerged dams, riparian buffer zones, continuous cover forestry and a decision support protocol.</a:t>
          </a:r>
          <a:endParaRPr lang="en-US" sz="1500" kern="1200" dirty="0">
            <a:latin typeface="Lato" panose="020F0502020204030203" pitchFamily="34" charset="0"/>
            <a:ea typeface="Lato" panose="020F0502020204030203" pitchFamily="34" charset="0"/>
            <a:cs typeface="Lato" panose="020F0502020204030203" pitchFamily="34" charset="0"/>
          </a:endParaRPr>
        </a:p>
      </dsp:txBody>
      <dsp:txXfrm rot="10800000">
        <a:off x="1658873" y="1861882"/>
        <a:ext cx="4496303" cy="1109622"/>
      </dsp:txXfrm>
    </dsp:sp>
    <dsp:sp modelId="{F8A8B91E-3A2A-48B1-84DA-02AD4FC2D0E0}">
      <dsp:nvSpPr>
        <dsp:cNvPr id="0" name=""/>
        <dsp:cNvSpPr/>
      </dsp:nvSpPr>
      <dsp:spPr>
        <a:xfrm>
          <a:off x="1023331" y="2058556"/>
          <a:ext cx="716273" cy="716273"/>
        </a:xfrm>
        <a:prstGeom prst="ellipse">
          <a:avLst/>
        </a:prstGeom>
        <a:blipFill>
          <a:blip xmlns:r="http://schemas.openxmlformats.org/officeDocument/2006/relationships" r:embed="rId5">
            <a:extLst>
              <a:ext uri="{28A0092B-C50C-407E-A947-70E740481C1C}">
                <a14:useLocalDpi xmlns:a14="http://schemas.microsoft.com/office/drawing/2010/main"/>
              </a:ext>
              <a:ext uri="{837473B0-CC2E-450A-ABE3-18F120FF3D39}">
                <a1611:picAttrSrcUrl xmlns:a1611="http://schemas.microsoft.com/office/drawing/2016/11/main" r:i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92D81A-350F-4772-838D-D01E28A39074}">
      <dsp:nvSpPr>
        <dsp:cNvPr id="0" name=""/>
        <dsp:cNvSpPr/>
      </dsp:nvSpPr>
      <dsp:spPr>
        <a:xfrm rot="10800000">
          <a:off x="1381468" y="3185317"/>
          <a:ext cx="4773708" cy="716273"/>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a:lnSpc>
              <a:spcPct val="90000"/>
            </a:lnSpc>
            <a:spcBef>
              <a:spcPct val="0"/>
            </a:spcBef>
            <a:spcAft>
              <a:spcPct val="35000"/>
            </a:spcAft>
            <a:buNone/>
          </a:pPr>
          <a:r>
            <a:rPr lang="en-GB" sz="1500" kern="1200" dirty="0">
              <a:solidFill>
                <a:srgbClr val="000000"/>
              </a:solidFill>
              <a:latin typeface="Lato" panose="020F0502020204030203" pitchFamily="34" charset="0"/>
              <a:ea typeface="Lato" panose="020F0502020204030203" pitchFamily="34" charset="0"/>
              <a:cs typeface="Lato" panose="020F0502020204030203" pitchFamily="34" charset="0"/>
            </a:rPr>
            <a:t>Natural water retention measures and water storage management</a:t>
          </a:r>
          <a:endParaRPr lang="en-US" sz="1500" kern="1200" dirty="0">
            <a:latin typeface="Lato" panose="020F0502020204030203" pitchFamily="34" charset="0"/>
            <a:ea typeface="Lato" panose="020F0502020204030203" pitchFamily="34" charset="0"/>
            <a:cs typeface="Lato" panose="020F0502020204030203" pitchFamily="34" charset="0"/>
          </a:endParaRPr>
        </a:p>
      </dsp:txBody>
      <dsp:txXfrm rot="10800000">
        <a:off x="1560536" y="3185317"/>
        <a:ext cx="4594640" cy="716273"/>
      </dsp:txXfrm>
    </dsp:sp>
    <dsp:sp modelId="{E4A80FBB-EDC3-4880-9F39-7B3E3E0FC279}">
      <dsp:nvSpPr>
        <dsp:cNvPr id="0" name=""/>
        <dsp:cNvSpPr/>
      </dsp:nvSpPr>
      <dsp:spPr>
        <a:xfrm>
          <a:off x="1023331" y="3185317"/>
          <a:ext cx="716273" cy="716273"/>
        </a:xfrm>
        <a:prstGeom prst="ellipse">
          <a:avLst/>
        </a:prstGeom>
        <a:blipFill>
          <a:blip xmlns:r="http://schemas.openxmlformats.org/officeDocument/2006/relationships" r:embed="rId7" cstate="print">
            <a:extLst>
              <a:ext uri="{28A0092B-C50C-407E-A947-70E740481C1C}">
                <a14:useLocalDpi xmlns:a14="http://schemas.microsoft.com/office/drawing/2010/main"/>
              </a:ext>
              <a:ext uri="{837473B0-CC2E-450A-ABE3-18F120FF3D39}">
                <a1611:picAttrSrcUrl xmlns:a1611="http://schemas.microsoft.com/office/drawing/2016/11/main" r:i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AA18989-9829-4F5B-A8F9-F664B4991D7B}">
      <dsp:nvSpPr>
        <dsp:cNvPr id="0" name=""/>
        <dsp:cNvSpPr/>
      </dsp:nvSpPr>
      <dsp:spPr>
        <a:xfrm rot="10800000">
          <a:off x="1381468" y="4115404"/>
          <a:ext cx="4773708" cy="925511"/>
        </a:xfrm>
        <a:prstGeom prst="homePlate">
          <a:avLst/>
        </a:prstGeom>
        <a:solidFill>
          <a:srgbClr val="C8EBFA"/>
        </a:solidFill>
        <a:ln w="12700" cap="flat" cmpd="sng" algn="ctr">
          <a:solidFill>
            <a:srgbClr val="34C4F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5857" tIns="57150" rIns="106680" bIns="57150" numCol="1" spcCol="1270" anchor="ctr" anchorCtr="0">
          <a:noAutofit/>
        </a:bodyPr>
        <a:lstStyle/>
        <a:p>
          <a:pPr marL="0" lvl="0" indent="0" algn="l" defTabSz="666750" rtl="0">
            <a:lnSpc>
              <a:spcPct val="90000"/>
            </a:lnSpc>
            <a:spcBef>
              <a:spcPct val="0"/>
            </a:spcBef>
            <a:spcAft>
              <a:spcPct val="35000"/>
            </a:spcAft>
            <a:buNone/>
          </a:pPr>
          <a:r>
            <a:rPr lang="en-GB" sz="1500" kern="1200" dirty="0">
              <a:solidFill>
                <a:srgbClr val="000000"/>
              </a:solidFill>
              <a:latin typeface="Lato" panose="020F0502020204030203" pitchFamily="34" charset="0"/>
              <a:ea typeface="Lato" panose="020F0502020204030203" pitchFamily="34" charset="0"/>
              <a:cs typeface="Lato" panose="020F0502020204030203" pitchFamily="34" charset="0"/>
            </a:rPr>
            <a:t>Sealing streams and channels, optimized forest management, snow accumulation control, drainage trenches, live fascines and brush layers, live pole draining, live crib walls and slope grids.</a:t>
          </a:r>
          <a:r>
            <a:rPr lang="en-GB" sz="1500" kern="1200" dirty="0">
              <a:latin typeface="Lato" panose="020F0502020204030203" pitchFamily="34" charset="0"/>
              <a:ea typeface="Lato" panose="020F0502020204030203" pitchFamily="34" charset="0"/>
              <a:cs typeface="Lato" panose="020F0502020204030203" pitchFamily="34" charset="0"/>
            </a:rPr>
            <a:t> </a:t>
          </a:r>
          <a:endParaRPr lang="en-US" sz="1500" kern="1200" dirty="0">
            <a:latin typeface="Lato" panose="020F0502020204030203" pitchFamily="34" charset="0"/>
            <a:ea typeface="Lato" panose="020F0502020204030203" pitchFamily="34" charset="0"/>
            <a:cs typeface="Lato" panose="020F0502020204030203" pitchFamily="34" charset="0"/>
          </a:endParaRPr>
        </a:p>
      </dsp:txBody>
      <dsp:txXfrm rot="10800000">
        <a:off x="1612846" y="4115404"/>
        <a:ext cx="4542330" cy="925511"/>
      </dsp:txXfrm>
    </dsp:sp>
    <dsp:sp modelId="{1D2EECC3-AD36-4074-9C4F-F9BBA643BCC2}">
      <dsp:nvSpPr>
        <dsp:cNvPr id="0" name=""/>
        <dsp:cNvSpPr/>
      </dsp:nvSpPr>
      <dsp:spPr>
        <a:xfrm>
          <a:off x="1023331" y="4220023"/>
          <a:ext cx="716273" cy="716273"/>
        </a:xfrm>
        <a:prstGeom prst="ellipse">
          <a:avLst/>
        </a:prstGeom>
        <a:blipFill>
          <a:blip xmlns:r="http://schemas.openxmlformats.org/officeDocument/2006/relationships" r:embed="rId9" cstate="print">
            <a:extLst>
              <a:ext uri="{28A0092B-C50C-407E-A947-70E740481C1C}">
                <a14:useLocalDpi xmlns:a14="http://schemas.microsoft.com/office/drawing/2010/main"/>
              </a:ext>
              <a:ext uri="{837473B0-CC2E-450A-ABE3-18F120FF3D39}">
                <a1611:picAttrSrcUrl xmlns:a1611="http://schemas.microsoft.com/office/drawing/2016/11/main" r:i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866F71-EEE8-469E-9DC3-5F10EF053E08}" type="datetimeFigureOut">
              <a:t>11/3/22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E79B1B-EC0D-4C76-81FD-7AAED1DE532C}" type="slidenum">
              <a:t>‹#›</a:t>
            </a:fld>
            <a:endParaRPr lang="en-US"/>
          </a:p>
        </p:txBody>
      </p:sp>
    </p:spTree>
    <p:extLst>
      <p:ext uri="{BB962C8B-B14F-4D97-AF65-F5344CB8AC3E}">
        <p14:creationId xmlns:p14="http://schemas.microsoft.com/office/powerpoint/2010/main" val="712039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Disclaimers: </a:t>
            </a:r>
            <a:endParaRPr lang="en-US" dirty="0"/>
          </a:p>
          <a:p>
            <a:pPr>
              <a:defRPr/>
            </a:pPr>
            <a:r>
              <a:rPr lang="en-US" i="1" dirty="0"/>
              <a:t>- The information, photos, figures and data used are created in the OPERANDUM project, unless another source is mentioned. </a:t>
            </a:r>
            <a:endParaRPr lang="en-US" dirty="0"/>
          </a:p>
          <a:p>
            <a:pPr>
              <a:defRPr/>
            </a:pPr>
            <a:r>
              <a:rPr lang="en-US" i="1" dirty="0"/>
              <a:t>- Editable versions of all training units are available upon request. Please contact OPERANDUM by filling out the contact form on the website: https://</a:t>
            </a:r>
            <a:r>
              <a:rPr lang="en-US" i="1" dirty="0" err="1"/>
              <a:t>www.operandum-project.eu</a:t>
            </a:r>
            <a:r>
              <a:rPr lang="en-US" i="1" dirty="0"/>
              <a:t>/contact/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a:t>
            </a:fld>
            <a:endParaRPr lang="en-IE"/>
          </a:p>
        </p:txBody>
      </p:sp>
    </p:spTree>
    <p:extLst>
      <p:ext uri="{BB962C8B-B14F-4D97-AF65-F5344CB8AC3E}">
        <p14:creationId xmlns:p14="http://schemas.microsoft.com/office/powerpoint/2010/main" val="2377278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Clr>
                <a:srgbClr val="00A7E2"/>
              </a:buClr>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An appropriate model of the system is be developed, correctly representing the structure or system, the materials used, and the acting forces.</a:t>
            </a:r>
          </a:p>
          <a:p>
            <a:pPr marL="285750" indent="-285750">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The model could be a simplified model, defined by formulas implemented for instance through an excel sheet, or a more complex model, built using specialistic software. </a:t>
            </a:r>
          </a:p>
          <a:p>
            <a:pPr marL="742950" lvl="1"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In the preliminary phase, simplified formulas or simplified models may be used to define the general geometry. </a:t>
            </a:r>
          </a:p>
          <a:p>
            <a:pPr marL="742950" lvl="1"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In the next stages the level of detail should increase, reaching also very high level of detail and accuracy, in case of critical aspects to be studied. </a:t>
            </a: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742950" lvl="1"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algn="just">
              <a:buClr>
                <a:srgbClr val="00A7E2"/>
              </a:buClr>
            </a:pPr>
            <a:endParaRPr lang="en-US" dirty="0">
              <a:solidFill>
                <a:srgbClr val="000000"/>
              </a:solidFill>
              <a:latin typeface="Lato" panose="020F0502020204030203" pitchFamily="34" charset="0"/>
              <a:ea typeface="Lato" panose="020F0502020204030203" pitchFamily="34" charset="0"/>
              <a:cs typeface="Lato" panose="020F0502020204030203" pitchFamily="34" charset="0"/>
            </a:endParaRPr>
          </a:p>
          <a:p>
            <a:pPr algn="just">
              <a:lnSpc>
                <a:spcPts val="1620"/>
              </a:lnSpc>
              <a:buClr>
                <a:srgbClr val="00A7E2"/>
              </a:buClr>
            </a:pPr>
            <a:endParaRPr lang="es-ES"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10</a:t>
            </a:fld>
            <a:endParaRPr lang="en-US"/>
          </a:p>
        </p:txBody>
      </p:sp>
    </p:spTree>
    <p:extLst>
      <p:ext uri="{BB962C8B-B14F-4D97-AF65-F5344CB8AC3E}">
        <p14:creationId xmlns:p14="http://schemas.microsoft.com/office/powerpoint/2010/main" val="92839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b="1" dirty="0">
                <a:ea typeface="+mn-lt"/>
                <a:cs typeface="+mn-lt"/>
              </a:rPr>
              <a:t>The results of the calculation and checks phase have to be </a:t>
            </a:r>
            <a:r>
              <a:rPr lang="en-US" b="1" dirty="0" err="1">
                <a:ea typeface="+mn-lt"/>
                <a:cs typeface="+mn-lt"/>
              </a:rPr>
              <a:t>analysed</a:t>
            </a:r>
            <a:r>
              <a:rPr lang="en-US" b="1" dirty="0">
                <a:ea typeface="+mn-lt"/>
                <a:cs typeface="+mn-lt"/>
              </a:rPr>
              <a:t> in detail</a:t>
            </a:r>
            <a:endParaRPr lang="en-US" dirty="0">
              <a:ea typeface="+mn-lt"/>
              <a:cs typeface="+mn-lt"/>
            </a:endParaRPr>
          </a:p>
          <a:p>
            <a:pPr algn="just"/>
            <a:endParaRPr lang="en-US" dirty="0">
              <a:ea typeface="+mn-lt"/>
              <a:cs typeface="+mn-lt"/>
            </a:endParaRPr>
          </a:p>
          <a:p>
            <a:pPr marL="285750" indent="-285750" algn="just">
              <a:buFont typeface="Arial"/>
              <a:buChar char="•"/>
            </a:pPr>
            <a:r>
              <a:rPr lang="en-US" dirty="0">
                <a:ea typeface="+mn-lt"/>
                <a:cs typeface="+mn-lt"/>
              </a:rPr>
              <a:t>To reach a longer lifespan of the solution, specific care should be given on the </a:t>
            </a:r>
            <a:r>
              <a:rPr lang="en-US" b="1" dirty="0">
                <a:ea typeface="+mn-lt"/>
                <a:cs typeface="+mn-lt"/>
              </a:rPr>
              <a:t>maintenance and monitoring aspects</a:t>
            </a:r>
            <a:r>
              <a:rPr lang="en-US" dirty="0">
                <a:ea typeface="+mn-lt"/>
                <a:cs typeface="+mn-lt"/>
              </a:rPr>
              <a:t>. </a:t>
            </a:r>
          </a:p>
          <a:p>
            <a:pPr marL="285750" indent="-285750" algn="just">
              <a:buFont typeface="Arial"/>
              <a:buChar char="•"/>
            </a:pPr>
            <a:endParaRPr lang="en-US" dirty="0">
              <a:ea typeface="+mn-lt"/>
              <a:cs typeface="+mn-lt"/>
            </a:endParaRPr>
          </a:p>
          <a:p>
            <a:pPr marL="285750" indent="-285750" algn="just">
              <a:buFont typeface="Arial"/>
              <a:buChar char="•"/>
            </a:pPr>
            <a:r>
              <a:rPr lang="en-US" dirty="0">
                <a:ea typeface="+mn-lt"/>
                <a:cs typeface="+mn-lt"/>
              </a:rPr>
              <a:t>Another way to validate the effectiveness of installed solution is the implementation of a monitoring system, and comparing these values to threshold levels. </a:t>
            </a:r>
            <a:endParaRPr lang="en-US" dirty="0">
              <a:ea typeface="Calibri"/>
              <a:cs typeface="Calibri"/>
            </a:endParaRPr>
          </a:p>
          <a:p>
            <a:pPr marL="171450" lvl="0" indent="-171450">
              <a:buFont typeface="Arial" panose="020B0604020202020204" pitchFamily="34" charset="0"/>
              <a:buChar char="•"/>
            </a:pPr>
            <a:r>
              <a:rPr lang="en-US" dirty="0"/>
              <a:t>For this reason, durability aspects should be studied already during the design stages, providing a maintenance plan, describing the </a:t>
            </a:r>
            <a:r>
              <a:rPr lang="en-US" b="1" dirty="0"/>
              <a:t>schedule and type of inspections and maintenance intervent</a:t>
            </a:r>
            <a:r>
              <a:rPr lang="en-US" dirty="0"/>
              <a:t>ions.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The </a:t>
            </a:r>
            <a:r>
              <a:rPr lang="en-US" b="1" dirty="0"/>
              <a:t>combination of good monitoring plan and maintenance </a:t>
            </a:r>
            <a:r>
              <a:rPr lang="en-US" dirty="0"/>
              <a:t>systems allows to identify possible issues in the early stages and consequently to intervene promptly repairing the failures.</a:t>
            </a:r>
          </a:p>
        </p:txBody>
      </p:sp>
      <p:sp>
        <p:nvSpPr>
          <p:cNvPr id="4" name="Slide Number Placeholder 3"/>
          <p:cNvSpPr>
            <a:spLocks noGrp="1"/>
          </p:cNvSpPr>
          <p:nvPr>
            <p:ph type="sldNum" sz="quarter" idx="5"/>
          </p:nvPr>
        </p:nvSpPr>
        <p:spPr/>
        <p:txBody>
          <a:bodyPr/>
          <a:lstStyle/>
          <a:p>
            <a:fld id="{55E79B1B-EC0D-4C76-81FD-7AAED1DE532C}" type="slidenum">
              <a:rPr lang="en-US"/>
              <a:t>11</a:t>
            </a:fld>
            <a:endParaRPr lang="en-US"/>
          </a:p>
        </p:txBody>
      </p:sp>
    </p:spTree>
    <p:extLst>
      <p:ext uri="{BB962C8B-B14F-4D97-AF65-F5344CB8AC3E}">
        <p14:creationId xmlns:p14="http://schemas.microsoft.com/office/powerpoint/2010/main" val="3434948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endParaRPr lang="en-IE" sz="1100" dirty="0">
              <a:solidFill>
                <a:schemeClr val="bg1"/>
              </a:solidFill>
              <a:latin typeface="Lato"/>
              <a:ea typeface="Lato"/>
              <a:cs typeface="Lato"/>
            </a:endParaRPr>
          </a:p>
          <a:p>
            <a:pPr marL="457200" indent="-457200">
              <a:lnSpc>
                <a:spcPct val="150000"/>
              </a:lnSpc>
              <a:buFont typeface="+mj-lt"/>
              <a:buAutoNum type="arabicParenR"/>
            </a:pPr>
            <a:r>
              <a:rPr lang="en-IE" dirty="0">
                <a:solidFill>
                  <a:schemeClr val="bg1"/>
                </a:solidFill>
                <a:latin typeface="Lato"/>
                <a:ea typeface="Lato"/>
                <a:cs typeface="Lato"/>
              </a:rPr>
              <a:t>The engineering approach defined for the </a:t>
            </a:r>
            <a:r>
              <a:rPr lang="en-IE" dirty="0" err="1">
                <a:solidFill>
                  <a:schemeClr val="bg1"/>
                </a:solidFill>
                <a:latin typeface="Lato"/>
                <a:ea typeface="Lato"/>
                <a:cs typeface="Lato"/>
              </a:rPr>
              <a:t>NbS</a:t>
            </a:r>
            <a:r>
              <a:rPr lang="en-IE" dirty="0">
                <a:solidFill>
                  <a:schemeClr val="bg1"/>
                </a:solidFill>
                <a:latin typeface="Lato"/>
                <a:ea typeface="Lato"/>
                <a:cs typeface="Lato"/>
              </a:rPr>
              <a:t> is conceptually no different from others engineering problems</a:t>
            </a:r>
            <a:endParaRPr lang="en-IE" sz="1100" dirty="0">
              <a:solidFill>
                <a:schemeClr val="bg1"/>
              </a:solidFill>
              <a:latin typeface="Lato"/>
              <a:ea typeface="Lato"/>
              <a:cs typeface="Lato"/>
            </a:endParaRPr>
          </a:p>
          <a:p>
            <a:pPr marL="457200" indent="-457200">
              <a:lnSpc>
                <a:spcPct val="150000"/>
              </a:lnSpc>
              <a:buFont typeface="+mj-lt"/>
              <a:buAutoNum type="arabicParenR"/>
            </a:pPr>
            <a:r>
              <a:rPr lang="en-IE" dirty="0" err="1">
                <a:solidFill>
                  <a:schemeClr val="bg1"/>
                </a:solidFill>
                <a:latin typeface="Lato"/>
                <a:ea typeface="Lato"/>
                <a:cs typeface="Lato"/>
              </a:rPr>
              <a:t>NbS</a:t>
            </a:r>
            <a:r>
              <a:rPr lang="en-IE" dirty="0">
                <a:solidFill>
                  <a:schemeClr val="bg1"/>
                </a:solidFill>
                <a:latin typeface="Lato"/>
                <a:ea typeface="Lato"/>
                <a:cs typeface="Lato"/>
              </a:rPr>
              <a:t> design approach consist of :</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Problem definition</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Identification of the input parameters</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Solution behaviour modelling</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Calculations and checks</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Analysis and assessment of calculation results</a:t>
            </a:r>
          </a:p>
          <a:p>
            <a:pPr marL="457200" indent="-457200">
              <a:lnSpc>
                <a:spcPct val="150000"/>
              </a:lnSpc>
              <a:buAutoNum type="arabicParenR"/>
            </a:pPr>
            <a:r>
              <a:rPr lang="en-IE" dirty="0">
                <a:solidFill>
                  <a:schemeClr val="bg1"/>
                </a:solidFill>
                <a:ea typeface="+mn-lt"/>
                <a:cs typeface="+mn-lt"/>
              </a:rPr>
              <a:t>To be able to comply with codes and standards and fulfil the market demands an engineering approach is a key aspect in the adoption of </a:t>
            </a:r>
            <a:r>
              <a:rPr lang="en-IE" dirty="0" err="1">
                <a:solidFill>
                  <a:schemeClr val="bg1"/>
                </a:solidFill>
                <a:ea typeface="+mn-lt"/>
                <a:cs typeface="+mn-lt"/>
              </a:rPr>
              <a:t>NbS</a:t>
            </a:r>
            <a:r>
              <a:rPr lang="en-IE" dirty="0">
                <a:solidFill>
                  <a:schemeClr val="bg1"/>
                </a:solidFill>
                <a:ea typeface="+mn-lt"/>
                <a:cs typeface="+mn-lt"/>
              </a:rPr>
              <a:t>.</a:t>
            </a:r>
            <a:endParaRPr lang="en-IE" dirty="0">
              <a:solidFill>
                <a:schemeClr val="bg1"/>
              </a:solidFill>
              <a:latin typeface="Lato"/>
              <a:ea typeface="Lato"/>
              <a:cs typeface="Lato"/>
            </a:endParaRPr>
          </a:p>
          <a:p>
            <a:pPr>
              <a:lnSpc>
                <a:spcPct val="150000"/>
              </a:lnSpc>
            </a:pPr>
            <a:endParaRPr lang="en-IE" sz="1200" i="1" dirty="0">
              <a:latin typeface="Lato" panose="020F0502020204030203" pitchFamily="34" charset="0"/>
              <a:ea typeface="Lato" panose="020F0502020204030203" pitchFamily="34" charset="0"/>
              <a:cs typeface="Lato" panose="020F0502020204030203" pitchFamily="34" charset="0"/>
            </a:endParaRPr>
          </a:p>
          <a:p>
            <a:pPr>
              <a:lnSpc>
                <a:spcPct val="150000"/>
              </a:lnSpc>
            </a:pPr>
            <a:br>
              <a:rPr lang="en-IE" sz="500" dirty="0">
                <a:latin typeface="Lato" panose="020F0502020204030203" pitchFamily="34" charset="0"/>
                <a:ea typeface="Lato" panose="020F0502020204030203" pitchFamily="34" charset="0"/>
                <a:cs typeface="Lato" panose="020F0502020204030203" pitchFamily="34" charset="0"/>
              </a:rPr>
            </a:br>
            <a:endParaRPr lang="en-IE" sz="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100" dirty="0">
              <a:latin typeface="Lato"/>
              <a:ea typeface="Lato"/>
              <a:cs typeface="Lato"/>
            </a:endParaRPr>
          </a:p>
          <a:p>
            <a:pPr marL="285750" indent="-285750">
              <a:lnSpc>
                <a:spcPct val="150000"/>
              </a:lnSpc>
              <a:buClr>
                <a:srgbClr val="00A7E2"/>
              </a:buClr>
              <a:buFont typeface="Arial,Sans-Serif"/>
              <a:buChar char="•"/>
            </a:pPr>
            <a:endParaRPr lang="en-IE" sz="11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1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800" dirty="0">
              <a:latin typeface="Lato" panose="020F0502020204030203" pitchFamily="34" charset="0"/>
              <a:ea typeface="Lato" panose="020F0502020204030203" pitchFamily="34" charset="0"/>
              <a:cs typeface="Lato" panose="020F0502020204030203" pitchFamily="34" charset="0"/>
            </a:endParaRPr>
          </a:p>
          <a:p>
            <a:endParaRPr lang="en-IE" sz="500" dirty="0">
              <a:latin typeface="Lato" panose="020F0502020204030203" pitchFamily="34" charset="0"/>
              <a:ea typeface="Lato" panose="020F0502020204030203" pitchFamily="34" charset="0"/>
              <a:cs typeface="Lato" panose="020F0502020204030203" pitchFamily="34" charset="0"/>
            </a:endParaRPr>
          </a:p>
          <a:p>
            <a:endParaRPr lang="en-IE" sz="1400" b="1" dirty="0">
              <a:solidFill>
                <a:srgbClr val="00A7E2"/>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12</a:t>
            </a:fld>
            <a:endParaRPr lang="en-IE"/>
          </a:p>
        </p:txBody>
      </p:sp>
    </p:spTree>
    <p:extLst>
      <p:ext uri="{BB962C8B-B14F-4D97-AF65-F5344CB8AC3E}">
        <p14:creationId xmlns:p14="http://schemas.microsoft.com/office/powerpoint/2010/main" val="547327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a:cs typeface="Calibri"/>
              </a:rPr>
              <a:t>Nature-based Solutions to hydro-meteorological hazards that have been implemented in OPERANDUM Open Air Laboratories</a:t>
            </a:r>
          </a:p>
          <a:p>
            <a:pPr marL="171450" indent="-171450">
              <a:buFont typeface="Arial" panose="020B0604020202020204" pitchFamily="34" charset="0"/>
              <a:buChar char="•"/>
            </a:pPr>
            <a:r>
              <a:rPr lang="en-US" b="0" i="0" dirty="0">
                <a:cs typeface="Calibri"/>
              </a:rPr>
              <a:t>We will now look at examples on:</a:t>
            </a:r>
          </a:p>
          <a:p>
            <a:pPr marL="628650" lvl="1" indent="-171450">
              <a:buFont typeface="Arial" panose="020B0604020202020204" pitchFamily="34" charset="0"/>
              <a:buChar char="•"/>
            </a:pPr>
            <a:r>
              <a:rPr lang="en-US" b="0" i="0" dirty="0" err="1">
                <a:cs typeface="Calibri"/>
              </a:rPr>
              <a:t>NbS</a:t>
            </a:r>
            <a:r>
              <a:rPr lang="en-US" b="0" i="0" dirty="0">
                <a:cs typeface="Calibri"/>
              </a:rPr>
              <a:t> for coastal erosion from OAL Italy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err="1">
                <a:cs typeface="Calibri"/>
              </a:rPr>
              <a:t>NbS</a:t>
            </a:r>
            <a:r>
              <a:rPr lang="en-US" b="0" i="0" dirty="0">
                <a:cs typeface="Calibri"/>
              </a:rPr>
              <a:t> for flooding from OAL Ireland &amp; OAL Greece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err="1">
                <a:cs typeface="Calibri"/>
              </a:rPr>
              <a:t>NbS</a:t>
            </a:r>
            <a:r>
              <a:rPr lang="en-US" b="0" i="0" dirty="0">
                <a:cs typeface="Calibri"/>
              </a:rPr>
              <a:t> for landslides from OAL Austria</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cs typeface="Calibri"/>
            </a:endParaRPr>
          </a:p>
          <a:p>
            <a:pPr marL="628650" lvl="1" indent="-171450">
              <a:buFont typeface="Arial" panose="020B0604020202020204" pitchFamily="34" charset="0"/>
              <a:buChar char="•"/>
            </a:pPr>
            <a:endParaRPr lang="en-US" b="0" i="0" dirty="0">
              <a:cs typeface="Calibri"/>
            </a:endParaRPr>
          </a:p>
          <a:p>
            <a:pPr marL="628650" lvl="1" indent="-171450">
              <a:buFont typeface="Arial" panose="020B0604020202020204" pitchFamily="34" charset="0"/>
              <a:buChar char="•"/>
            </a:pPr>
            <a:endParaRPr lang="en-US" b="0" i="0" dirty="0">
              <a:cs typeface="Calibri"/>
            </a:endParaRPr>
          </a:p>
          <a:p>
            <a:pPr marL="171450" indent="-171450">
              <a:buFont typeface="Arial" panose="020B0604020202020204" pitchFamily="34" charset="0"/>
              <a:buChar char="•"/>
            </a:pPr>
            <a:endParaRPr lang="en-US" b="0" i="0"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13</a:t>
            </a:fld>
            <a:endParaRPr lang="en-US"/>
          </a:p>
        </p:txBody>
      </p:sp>
    </p:spTree>
    <p:extLst>
      <p:ext uri="{BB962C8B-B14F-4D97-AF65-F5344CB8AC3E}">
        <p14:creationId xmlns:p14="http://schemas.microsoft.com/office/powerpoint/2010/main" val="3054989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265" indent="-342265">
              <a:lnSpc>
                <a:spcPts val="1620"/>
              </a:lnSpc>
              <a:buFont typeface="+mj-lt"/>
              <a:buAutoNum type="arabicPeriod"/>
            </a:pPr>
            <a:r>
              <a:rPr lang="en-GB" sz="1700" dirty="0">
                <a:latin typeface="Lato" panose="020F0502020204030203" pitchFamily="34" charset="0"/>
                <a:ea typeface="Lato" panose="020F0502020204030203" pitchFamily="34" charset="0"/>
                <a:cs typeface="Lato" panose="020F0502020204030203" pitchFamily="34" charset="0"/>
              </a:rPr>
              <a:t>Definition of the engineering problem </a:t>
            </a:r>
            <a:endParaRPr lang="en-GB" sz="17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600" dirty="0">
                <a:solidFill>
                  <a:srgbClr val="00A7E2"/>
                </a:solidFill>
                <a:latin typeface="Lato" panose="020F0502020204030203" pitchFamily="34" charset="0"/>
                <a:ea typeface="Lato" panose="020F0502020204030203" pitchFamily="34" charset="0"/>
                <a:cs typeface="Lato" panose="020F0502020204030203" pitchFamily="34" charset="0"/>
              </a:rPr>
              <a:t>To reduce coastal erosion impacting on a protected area, by means of a passive erosion protection system, consisting in a vegetated embankment realized using natural materials.</a:t>
            </a:r>
          </a:p>
          <a:p>
            <a:pPr>
              <a:lnSpc>
                <a:spcPts val="1620"/>
              </a:lnSpc>
            </a:pPr>
            <a:endParaRPr lang="en-GB" sz="17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700" dirty="0">
                <a:latin typeface="Lato" panose="020F0502020204030203" pitchFamily="34" charset="0"/>
                <a:ea typeface="Lato" panose="020F0502020204030203" pitchFamily="34" charset="0"/>
                <a:cs typeface="Lato" panose="020F0502020204030203" pitchFamily="34" charset="0"/>
              </a:rPr>
              <a:t>2. Identification of the required input parameters</a:t>
            </a:r>
            <a:endParaRPr lang="en-GB" sz="17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600" dirty="0">
                <a:solidFill>
                  <a:srgbClr val="00A7E2"/>
                </a:solidFill>
                <a:latin typeface="Lato" panose="020F0502020204030203" pitchFamily="34" charset="0"/>
                <a:ea typeface="Lato" panose="020F0502020204030203" pitchFamily="34" charset="0"/>
                <a:cs typeface="Lato" panose="020F0502020204030203" pitchFamily="34" charset="0"/>
              </a:rPr>
              <a:t>Topographical conditions, </a:t>
            </a:r>
            <a:r>
              <a:rPr lang="en-GB" sz="1600" dirty="0" err="1">
                <a:solidFill>
                  <a:srgbClr val="00A7E2"/>
                </a:solidFill>
                <a:latin typeface="Lato" panose="020F0502020204030203" pitchFamily="34" charset="0"/>
                <a:ea typeface="Lato" panose="020F0502020204030203" pitchFamily="34" charset="0"/>
                <a:cs typeface="Lato" panose="020F0502020204030203" pitchFamily="34" charset="0"/>
              </a:rPr>
              <a:t>meteocean</a:t>
            </a:r>
            <a:r>
              <a:rPr lang="en-GB" sz="1600" dirty="0">
                <a:solidFill>
                  <a:srgbClr val="00A7E2"/>
                </a:solidFill>
                <a:latin typeface="Lato" panose="020F0502020204030203" pitchFamily="34" charset="0"/>
                <a:ea typeface="Lato" panose="020F0502020204030203" pitchFamily="34" charset="0"/>
                <a:cs typeface="Lato" panose="020F0502020204030203" pitchFamily="34" charset="0"/>
              </a:rPr>
              <a:t> conditions, bathymetric conditions, geotechnical parameters, seismic parameters, vegetation conditions, anthropic variables, soil thrust, wave loads, anthropic loads, seismic actions, etc.</a:t>
            </a:r>
            <a:br>
              <a:rPr lang="en-GB" sz="1700" dirty="0">
                <a:solidFill>
                  <a:srgbClr val="FF0000"/>
                </a:solidFill>
                <a:latin typeface="Lato" panose="020F0502020204030203" pitchFamily="34" charset="0"/>
                <a:ea typeface="Lato" panose="020F0502020204030203" pitchFamily="34" charset="0"/>
                <a:cs typeface="Lato" panose="020F0502020204030203" pitchFamily="34" charset="0"/>
              </a:rPr>
            </a:br>
            <a:endParaRPr lang="en-GB" sz="17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700" dirty="0">
                <a:latin typeface="Lato" panose="020F0502020204030203" pitchFamily="34" charset="0"/>
                <a:ea typeface="Lato" panose="020F0502020204030203" pitchFamily="34" charset="0"/>
                <a:cs typeface="Lato" panose="020F0502020204030203" pitchFamily="34" charset="0"/>
              </a:rPr>
              <a:t>3. Model of the solution behaviour, in terms of engineering/calculations</a:t>
            </a:r>
          </a:p>
          <a:p>
            <a:pPr>
              <a:lnSpc>
                <a:spcPts val="1620"/>
              </a:lnSpc>
            </a:pPr>
            <a:r>
              <a:rPr lang="en-GB" sz="1600" dirty="0">
                <a:solidFill>
                  <a:srgbClr val="00A7E2"/>
                </a:solidFill>
                <a:latin typeface="Lato"/>
                <a:ea typeface="Lato"/>
                <a:cs typeface="Lato"/>
              </a:rPr>
              <a:t>Slope stability, structural strength of materials, geotechnical stability of the bulkhead. </a:t>
            </a:r>
            <a:endParaRPr lang="en-GB" sz="16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nSpc>
                <a:spcPts val="1620"/>
              </a:lnSpc>
            </a:pPr>
            <a:endParaRPr lang="en-GB" sz="1700" dirty="0">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700" dirty="0">
                <a:latin typeface="Lato"/>
                <a:ea typeface="Lato"/>
                <a:cs typeface="Lato"/>
              </a:rPr>
              <a:t>4. Detailed calculations and check</a:t>
            </a:r>
            <a:br>
              <a:rPr lang="en-GB" sz="1700" b="1" dirty="0">
                <a:latin typeface="Lato" panose="020F0502020204030203" pitchFamily="34" charset="0"/>
                <a:ea typeface="Lato" panose="020F0502020204030203" pitchFamily="34" charset="0"/>
                <a:cs typeface="Lato" panose="020F0502020204030203" pitchFamily="34" charset="0"/>
              </a:rPr>
            </a:br>
            <a:r>
              <a:rPr lang="en-GB" sz="1600" dirty="0">
                <a:solidFill>
                  <a:srgbClr val="00A7E2"/>
                </a:solidFill>
                <a:latin typeface="Lato"/>
                <a:ea typeface="Lato"/>
                <a:cs typeface="Lato"/>
              </a:rPr>
              <a:t>Use of tools such as Excel spreadsheets, specialistic software (e.g. SLIDE, </a:t>
            </a:r>
            <a:r>
              <a:rPr lang="en-GB" sz="1600" dirty="0" err="1">
                <a:solidFill>
                  <a:srgbClr val="00A7E2"/>
                </a:solidFill>
                <a:latin typeface="Lato"/>
                <a:ea typeface="Lato"/>
                <a:cs typeface="Lato"/>
              </a:rPr>
              <a:t>Paratie</a:t>
            </a:r>
            <a:r>
              <a:rPr lang="en-GB" sz="1600" dirty="0">
                <a:solidFill>
                  <a:srgbClr val="00A7E2"/>
                </a:solidFill>
                <a:latin typeface="Lato"/>
                <a:ea typeface="Lato"/>
                <a:cs typeface="Lato"/>
              </a:rPr>
              <a:t> Plus)</a:t>
            </a:r>
          </a:p>
          <a:p>
            <a:pPr>
              <a:lnSpc>
                <a:spcPts val="1620"/>
              </a:lnSpc>
            </a:pPr>
            <a:endParaRPr lang="en-GB" sz="17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700" dirty="0">
                <a:latin typeface="Lato" panose="020F0502020204030203" pitchFamily="34" charset="0"/>
                <a:ea typeface="Lato" panose="020F0502020204030203" pitchFamily="34" charset="0"/>
                <a:cs typeface="Lato" panose="020F0502020204030203" pitchFamily="34" charset="0"/>
              </a:rPr>
              <a:t>5. Calculation results and interpretation</a:t>
            </a:r>
          </a:p>
          <a:p>
            <a:pPr>
              <a:lnSpc>
                <a:spcPts val="1620"/>
              </a:lnSpc>
            </a:pPr>
            <a:r>
              <a:rPr lang="en-GB" sz="1600" dirty="0">
                <a:solidFill>
                  <a:srgbClr val="00A7E2"/>
                </a:solidFill>
                <a:latin typeface="Lato" panose="020F0502020204030203" pitchFamily="34" charset="0"/>
                <a:ea typeface="Lato" panose="020F0502020204030203" pitchFamily="34" charset="0"/>
                <a:cs typeface="Lato" panose="020F0502020204030203" pitchFamily="34" charset="0"/>
              </a:rPr>
              <a:t>Definition of final geometric features and position of the dune, maintenance and monitoring plan, expected behaviour of the beach protected by the dune, etc. </a:t>
            </a:r>
          </a:p>
          <a:p>
            <a:pPr marL="342265" indent="-342265">
              <a:lnSpc>
                <a:spcPts val="1620"/>
              </a:lnSpc>
              <a:buFont typeface="+mj-lt"/>
              <a:buAutoNum type="arabicPeriod"/>
            </a:pPr>
            <a:endParaRPr lang="en-GB" sz="1700" dirty="0">
              <a:latin typeface="Lato" panose="020F0502020204030203" pitchFamily="34" charset="0"/>
              <a:ea typeface="Lato" panose="020F0502020204030203" pitchFamily="34" charset="0"/>
              <a:cs typeface="Lato" panose="020F0502020204030203" pitchFamily="34" charset="0"/>
            </a:endParaRPr>
          </a:p>
          <a:p>
            <a:pPr lvl="1">
              <a:lnSpc>
                <a:spcPts val="1620"/>
              </a:lnSpc>
            </a:pPr>
            <a:endParaRPr lang="en-GB" sz="1700" dirty="0">
              <a:latin typeface="Lato" panose="020F0502020204030203" pitchFamily="34" charset="0"/>
              <a:ea typeface="Lato" panose="020F0502020204030203" pitchFamily="34" charset="0"/>
              <a:cs typeface="Lato" panose="020F0502020204030203" pitchFamily="34" charset="0"/>
            </a:endParaRPr>
          </a:p>
          <a:p>
            <a:pPr marL="342265" indent="-342265">
              <a:lnSpc>
                <a:spcPts val="1620"/>
              </a:lnSpc>
              <a:buFont typeface="+mj-lt"/>
              <a:buAutoNum type="arabicPeriod"/>
            </a:pPr>
            <a:endParaRPr lang="en-GB" sz="1700" dirty="0">
              <a:latin typeface="Lato" panose="020F0502020204030203" pitchFamily="34" charset="0"/>
              <a:ea typeface="Lato" panose="020F0502020204030203" pitchFamily="34" charset="0"/>
              <a:cs typeface="Lato" panose="020F0502020204030203" pitchFamily="34" charset="0"/>
            </a:endParaRPr>
          </a:p>
          <a:p>
            <a:pPr marL="342265" indent="-342265">
              <a:lnSpc>
                <a:spcPts val="1620"/>
              </a:lnSpc>
              <a:buFont typeface="+mj-lt"/>
              <a:buAutoNum type="arabicPeriod"/>
            </a:pPr>
            <a:endParaRPr lang="en-GB" sz="1700" dirty="0">
              <a:latin typeface="Lato" panose="020F0502020204030203" pitchFamily="34" charset="0"/>
              <a:ea typeface="Lato" panose="020F0502020204030203" pitchFamily="34" charset="0"/>
              <a:cs typeface="Lato" panose="020F0502020204030203" pitchFamily="34" charset="0"/>
            </a:endParaRPr>
          </a:p>
          <a:p>
            <a:pPr marL="342265" indent="-342265">
              <a:lnSpc>
                <a:spcPts val="1620"/>
              </a:lnSpc>
              <a:buFont typeface="+mj-lt"/>
              <a:buAutoNum type="arabicPeriod"/>
            </a:pPr>
            <a:endParaRPr lang="es-ES" sz="1700" dirty="0">
              <a:latin typeface="Lato" panose="020F0502020204030203" pitchFamily="34" charset="0"/>
              <a:ea typeface="Lato" panose="020F0502020204030203" pitchFamily="34" charset="0"/>
              <a:cs typeface="Lato" panose="020F0502020204030203"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14</a:t>
            </a:fld>
            <a:endParaRPr lang="en-US"/>
          </a:p>
        </p:txBody>
      </p:sp>
    </p:spTree>
    <p:extLst>
      <p:ext uri="{BB962C8B-B14F-4D97-AF65-F5344CB8AC3E}">
        <p14:creationId xmlns:p14="http://schemas.microsoft.com/office/powerpoint/2010/main" val="2782202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l">
              <a:lnSpc>
                <a:spcPts val="1620"/>
              </a:lnSpc>
              <a:buFont typeface="Arial" panose="020B0604020202020204" pitchFamily="34" charset="0"/>
              <a:buChar char="•"/>
            </a:pPr>
            <a:r>
              <a:rPr lang="en-GB" sz="1400" dirty="0">
                <a:latin typeface="Lato" panose="020F0502020204030203" pitchFamily="34" charset="0"/>
                <a:ea typeface="Lato" panose="020F0502020204030203" pitchFamily="34" charset="0"/>
                <a:cs typeface="Lato" panose="020F0502020204030203" pitchFamily="34" charset="0"/>
              </a:rPr>
              <a:t>Model of the solution behaviour (</a:t>
            </a:r>
            <a:r>
              <a:rPr lang="en-GB" sz="1400" i="1" dirty="0">
                <a:latin typeface="Lato" panose="020F0502020204030203" pitchFamily="34" charset="0"/>
                <a:ea typeface="Lato" panose="020F0502020204030203" pitchFamily="34" charset="0"/>
                <a:cs typeface="Lato" panose="020F0502020204030203" pitchFamily="34" charset="0"/>
              </a:rPr>
              <a:t>using inputs identified in Step 2</a:t>
            </a:r>
            <a:r>
              <a:rPr lang="en-GB" sz="1400" dirty="0">
                <a:latin typeface="Lato" panose="020F0502020204030203" pitchFamily="34" charset="0"/>
                <a:ea typeface="Lato" panose="020F0502020204030203" pitchFamily="34" charset="0"/>
                <a:cs typeface="Lato" panose="020F0502020204030203" pitchFamily="34" charset="0"/>
              </a:rPr>
              <a:t>)</a:t>
            </a:r>
          </a:p>
          <a:p>
            <a:pPr marL="628650" lvl="1" indent="-171450" algn="l">
              <a:lnSpc>
                <a:spcPts val="1620"/>
              </a:lnSpc>
              <a:buFont typeface="Arial" panose="020B0604020202020204" pitchFamily="34" charset="0"/>
              <a:buChar char="•"/>
            </a:pPr>
            <a:r>
              <a:rPr lang="en-GB" sz="1200" dirty="0">
                <a:solidFill>
                  <a:srgbClr val="00A7E2"/>
                </a:solidFill>
                <a:latin typeface="Lato" panose="020F0502020204030203" pitchFamily="34" charset="0"/>
                <a:ea typeface="Lato" panose="020F0502020204030203" pitchFamily="34" charset="0"/>
                <a:cs typeface="Lato" panose="020F0502020204030203" pitchFamily="34" charset="0"/>
              </a:rPr>
              <a:t>Includes Slope stability, structural strength of materials, geotechnical stability of the bulkhead of the design of the artificial dune</a:t>
            </a:r>
          </a:p>
          <a:p>
            <a:pPr marL="171450" marR="0" lvl="0" indent="-171450" algn="l" defTabSz="914400" rtl="0" eaLnBrk="1" fontAlgn="auto" latinLnBrk="0" hangingPunct="1">
              <a:lnSpc>
                <a:spcPts val="1620"/>
              </a:lnSpc>
              <a:spcBef>
                <a:spcPts val="0"/>
              </a:spcBef>
              <a:spcAft>
                <a:spcPts val="0"/>
              </a:spcAft>
              <a:buClrTx/>
              <a:buSzTx/>
              <a:buFont typeface="Arial" panose="020B0604020202020204" pitchFamily="34" charset="0"/>
              <a:buChar char="•"/>
              <a:tabLst/>
              <a:defRPr/>
            </a:pPr>
            <a:r>
              <a:rPr lang="en-GB" sz="1400" dirty="0">
                <a:latin typeface="Lato" panose="020F0502020204030203" pitchFamily="34" charset="0"/>
                <a:ea typeface="Lato" panose="020F0502020204030203" pitchFamily="34" charset="0"/>
                <a:cs typeface="Lato" panose="020F0502020204030203" pitchFamily="34" charset="0"/>
              </a:rPr>
              <a:t>Detailed calculations and check</a:t>
            </a:r>
            <a:endParaRPr lang="en-GB" sz="1200" dirty="0">
              <a:solidFill>
                <a:srgbClr val="00A7E2"/>
              </a:solidFill>
              <a:latin typeface="Lato" panose="020F0502020204030203" pitchFamily="34" charset="0"/>
              <a:ea typeface="Lato" panose="020F0502020204030203" pitchFamily="34" charset="0"/>
              <a:cs typeface="Lato" panose="020F0502020204030203" pitchFamily="34" charset="0"/>
            </a:endParaRPr>
          </a:p>
          <a:p>
            <a:pPr marL="628650" marR="0" lvl="1" indent="-171450" algn="l" defTabSz="914400" rtl="0" eaLnBrk="1" fontAlgn="auto" latinLnBrk="0" hangingPunct="1">
              <a:lnSpc>
                <a:spcPts val="1620"/>
              </a:lnSpc>
              <a:spcBef>
                <a:spcPts val="0"/>
              </a:spcBef>
              <a:spcAft>
                <a:spcPts val="0"/>
              </a:spcAft>
              <a:buClrTx/>
              <a:buSzTx/>
              <a:buFont typeface="Arial" panose="020B0604020202020204" pitchFamily="34" charset="0"/>
              <a:buChar char="•"/>
              <a:tabLst/>
              <a:defRPr/>
            </a:pPr>
            <a:r>
              <a:rPr lang="en-GB" sz="1200" dirty="0">
                <a:solidFill>
                  <a:srgbClr val="00A7E2"/>
                </a:solidFill>
                <a:latin typeface="Lato" panose="020F0502020204030203" pitchFamily="34" charset="0"/>
                <a:ea typeface="Lato" panose="020F0502020204030203" pitchFamily="34" charset="0"/>
                <a:cs typeface="Lato" panose="020F0502020204030203" pitchFamily="34" charset="0"/>
              </a:rPr>
              <a:t>Use of tools such as Excel spreadsheets, specialistic software (e.g. SLIDE, </a:t>
            </a:r>
            <a:r>
              <a:rPr lang="en-GB" sz="1200" dirty="0" err="1">
                <a:solidFill>
                  <a:srgbClr val="00A7E2"/>
                </a:solidFill>
                <a:latin typeface="Lato" panose="020F0502020204030203" pitchFamily="34" charset="0"/>
                <a:ea typeface="Lato" panose="020F0502020204030203" pitchFamily="34" charset="0"/>
                <a:cs typeface="Lato" panose="020F0502020204030203" pitchFamily="34" charset="0"/>
              </a:rPr>
              <a:t>Paratie</a:t>
            </a:r>
            <a:r>
              <a:rPr lang="en-GB" sz="1200" dirty="0">
                <a:solidFill>
                  <a:srgbClr val="00A7E2"/>
                </a:solidFill>
                <a:latin typeface="Lato" panose="020F0502020204030203" pitchFamily="34" charset="0"/>
                <a:ea typeface="Lato" panose="020F0502020204030203" pitchFamily="34" charset="0"/>
                <a:cs typeface="Lato" panose="020F0502020204030203" pitchFamily="34" charset="0"/>
              </a:rPr>
              <a:t> Plus)</a:t>
            </a:r>
          </a:p>
          <a:p>
            <a:pPr marL="171450" lvl="0" indent="-171450" algn="l">
              <a:lnSpc>
                <a:spcPts val="1620"/>
              </a:lnSpc>
              <a:buFont typeface="Arial" panose="020B0604020202020204" pitchFamily="34" charset="0"/>
              <a:buChar char="•"/>
            </a:pPr>
            <a:endParaRPr lang="en-GB" sz="12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gn="l"/>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15</a:t>
            </a:fld>
            <a:endParaRPr lang="en-US"/>
          </a:p>
        </p:txBody>
      </p:sp>
    </p:spTree>
    <p:extLst>
      <p:ext uri="{BB962C8B-B14F-4D97-AF65-F5344CB8AC3E}">
        <p14:creationId xmlns:p14="http://schemas.microsoft.com/office/powerpoint/2010/main" val="1844118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l">
              <a:lnSpc>
                <a:spcPts val="1620"/>
              </a:lnSpc>
              <a:buFont typeface="Arial" panose="020B0604020202020204" pitchFamily="34" charset="0"/>
              <a:buChar char="•"/>
            </a:pPr>
            <a:r>
              <a:rPr lang="en-GB" sz="1400" dirty="0">
                <a:latin typeface="Lato" panose="020F0502020204030203" pitchFamily="34" charset="0"/>
                <a:ea typeface="Lato" panose="020F0502020204030203" pitchFamily="34" charset="0"/>
                <a:cs typeface="Lato" panose="020F0502020204030203" pitchFamily="34" charset="0"/>
              </a:rPr>
              <a:t>Step 5: Calculation results and interpretation</a:t>
            </a:r>
          </a:p>
          <a:p>
            <a:pPr marL="628650" lvl="1" indent="-171450" algn="l">
              <a:lnSpc>
                <a:spcPts val="1620"/>
              </a:lnSpc>
              <a:buFont typeface="Arial" panose="020B0604020202020204" pitchFamily="34" charset="0"/>
              <a:buChar char="•"/>
            </a:pPr>
            <a:r>
              <a:rPr lang="en-GB" sz="1200" dirty="0">
                <a:solidFill>
                  <a:srgbClr val="00A7E2"/>
                </a:solidFill>
                <a:latin typeface="Lato" panose="020F0502020204030203" pitchFamily="34" charset="0"/>
                <a:ea typeface="Lato" panose="020F0502020204030203" pitchFamily="34" charset="0"/>
                <a:cs typeface="Lato" panose="020F0502020204030203" pitchFamily="34" charset="0"/>
              </a:rPr>
              <a:t>Definition of final geometric features and position of the dune, maintenance and monitoring plan, expected behaviour of the beach protected by the dune, etc.</a:t>
            </a:r>
          </a:p>
          <a:p>
            <a:pPr marL="628650" lvl="1" indent="-171450" algn="l">
              <a:lnSpc>
                <a:spcPts val="1620"/>
              </a:lnSpc>
              <a:buFont typeface="Arial" panose="020B0604020202020204" pitchFamily="34" charset="0"/>
              <a:buChar char="•"/>
            </a:pPr>
            <a:r>
              <a:rPr lang="en-GB" sz="1200" dirty="0">
                <a:solidFill>
                  <a:srgbClr val="00A7E2"/>
                </a:solidFill>
                <a:latin typeface="Lato" panose="020F0502020204030203" pitchFamily="34" charset="0"/>
                <a:ea typeface="Lato" panose="020F0502020204030203" pitchFamily="34" charset="0"/>
                <a:cs typeface="Lato" panose="020F0502020204030203" pitchFamily="34" charset="0"/>
              </a:rPr>
              <a:t>A patent was filed for the </a:t>
            </a:r>
            <a:r>
              <a:rPr lang="en-GB" sz="1200" dirty="0" err="1">
                <a:solidFill>
                  <a:srgbClr val="00A7E2"/>
                </a:solidFill>
                <a:latin typeface="Lato" panose="020F0502020204030203" pitchFamily="34" charset="0"/>
                <a:ea typeface="Lato" panose="020F0502020204030203" pitchFamily="34" charset="0"/>
                <a:cs typeface="Lato" panose="020F0502020204030203" pitchFamily="34" charset="0"/>
              </a:rPr>
              <a:t>NbS</a:t>
            </a:r>
            <a:r>
              <a:rPr lang="en-GB" sz="1200" dirty="0">
                <a:solidFill>
                  <a:srgbClr val="00A7E2"/>
                </a:solidFill>
                <a:latin typeface="Lato" panose="020F0502020204030203" pitchFamily="34" charset="0"/>
                <a:ea typeface="Lato" panose="020F0502020204030203" pitchFamily="34" charset="0"/>
                <a:cs typeface="Lato" panose="020F0502020204030203" pitchFamily="34" charset="0"/>
              </a:rPr>
              <a:t> design, in particular for the Coastal protection barrier, and </a:t>
            </a:r>
            <a:r>
              <a:rPr lang="en-GB" sz="1200" dirty="0" err="1">
                <a:solidFill>
                  <a:srgbClr val="00A7E2"/>
                </a:solidFill>
                <a:latin typeface="Lato" panose="020F0502020204030203" pitchFamily="34" charset="0"/>
                <a:ea typeface="Lato" panose="020F0502020204030203" pitchFamily="34" charset="0"/>
                <a:cs typeface="Lato" panose="020F0502020204030203" pitchFamily="34" charset="0"/>
              </a:rPr>
              <a:t>Geotube</a:t>
            </a:r>
            <a:r>
              <a:rPr lang="en-GB" sz="1200" dirty="0">
                <a:solidFill>
                  <a:srgbClr val="00A7E2"/>
                </a:solidFill>
                <a:latin typeface="Lato" panose="020F0502020204030203" pitchFamily="34" charset="0"/>
                <a:ea typeface="Lato" panose="020F0502020204030203" pitchFamily="34" charset="0"/>
                <a:cs typeface="Lato" panose="020F0502020204030203" pitchFamily="34" charset="0"/>
              </a:rPr>
              <a:t> for this barrier</a:t>
            </a:r>
          </a:p>
        </p:txBody>
      </p:sp>
      <p:sp>
        <p:nvSpPr>
          <p:cNvPr id="4" name="Slide Number Placeholder 3"/>
          <p:cNvSpPr>
            <a:spLocks noGrp="1"/>
          </p:cNvSpPr>
          <p:nvPr>
            <p:ph type="sldNum" sz="quarter" idx="5"/>
          </p:nvPr>
        </p:nvSpPr>
        <p:spPr/>
        <p:txBody>
          <a:bodyPr/>
          <a:lstStyle/>
          <a:p>
            <a:fld id="{55E79B1B-EC0D-4C76-81FD-7AAED1DE532C}" type="slidenum">
              <a:rPr lang="en-US"/>
              <a:t>16</a:t>
            </a:fld>
            <a:endParaRPr lang="en-US"/>
          </a:p>
        </p:txBody>
      </p:sp>
    </p:spTree>
    <p:extLst>
      <p:ext uri="{BB962C8B-B14F-4D97-AF65-F5344CB8AC3E}">
        <p14:creationId xmlns:p14="http://schemas.microsoft.com/office/powerpoint/2010/main" val="4023902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Photos of the construction of the </a:t>
            </a:r>
            <a:r>
              <a:rPr lang="en-US" dirty="0" err="1">
                <a:cs typeface="Calibri"/>
              </a:rPr>
              <a:t>NbS</a:t>
            </a:r>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17</a:t>
            </a:fld>
            <a:endParaRPr lang="en-US"/>
          </a:p>
        </p:txBody>
      </p:sp>
    </p:spTree>
    <p:extLst>
      <p:ext uri="{BB962C8B-B14F-4D97-AF65-F5344CB8AC3E}">
        <p14:creationId xmlns:p14="http://schemas.microsoft.com/office/powerpoint/2010/main" val="11937371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dirty="0"/>
              <a:t>In addition, Integrated efficiency of the dune and seagrass were also investigated with simulations for both present (2010-2019) and future scenario (2040-2049)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dirty="0"/>
              <a:t>Seagrass has the potential to decrease the energy of the waves and the storm surge </a:t>
            </a:r>
            <a:endParaRPr lang="en-US" sz="1200" dirty="0"/>
          </a:p>
          <a:p>
            <a:pPr marL="171450" indent="-171450">
              <a:buFont typeface="Arial" panose="020B0604020202020204" pitchFamily="34" charset="0"/>
              <a:buChar char="•"/>
            </a:pPr>
            <a:r>
              <a:rPr lang="en-US" sz="1200" dirty="0"/>
              <a:t>The </a:t>
            </a:r>
            <a:r>
              <a:rPr lang="en-IE" sz="1200" dirty="0"/>
              <a:t>plan </a:t>
            </a:r>
            <a:r>
              <a:rPr lang="en-IE" dirty="0"/>
              <a:t>is to have a coastal strip occupied by seagrass parallel to the coast, at about 3-5 meters depth</a:t>
            </a:r>
          </a:p>
          <a:p>
            <a:pPr marL="171450" indent="-171450">
              <a:buFont typeface="Arial" panose="020B0604020202020204" pitchFamily="34" charset="0"/>
              <a:buChar char="•"/>
            </a:pPr>
            <a:r>
              <a:rPr lang="en-IE" dirty="0"/>
              <a:t>In this region the seagrass will have an effect on the formulation of the currents and the waves.</a:t>
            </a:r>
            <a:endParaRPr lang="en-US" sz="1200" dirty="0"/>
          </a:p>
          <a:p>
            <a:endParaRPr lang="en-US" sz="1200" dirty="0"/>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18</a:t>
            </a:fld>
            <a:endParaRPr lang="en-US"/>
          </a:p>
        </p:txBody>
      </p:sp>
    </p:spTree>
    <p:extLst>
      <p:ext uri="{BB962C8B-B14F-4D97-AF65-F5344CB8AC3E}">
        <p14:creationId xmlns:p14="http://schemas.microsoft.com/office/powerpoint/2010/main" val="27011504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620"/>
              </a:lnSpc>
            </a:pPr>
            <a:r>
              <a:rPr lang="en-GB" sz="1200" dirty="0">
                <a:latin typeface="Lato" panose="020F0502020204030203" pitchFamily="34" charset="0"/>
                <a:ea typeface="Lato" panose="020F0502020204030203" pitchFamily="34" charset="0"/>
                <a:cs typeface="Lato" panose="020F0502020204030203" pitchFamily="34" charset="0"/>
              </a:rPr>
              <a:t>1. Definition of the engineering problem</a:t>
            </a:r>
          </a:p>
          <a:p>
            <a:pPr>
              <a:lnSpc>
                <a:spcPts val="1620"/>
              </a:lnSpc>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Reduction of rainfall-fed runoff to control floods in an urban environment using green roofs. Enhancement of the green roof </a:t>
            </a:r>
            <a:r>
              <a:rPr lang="en-US" sz="1200" dirty="0" err="1">
                <a:solidFill>
                  <a:srgbClr val="00A7E2"/>
                </a:solidFill>
                <a:latin typeface="Lato" panose="020F0502020204030203" pitchFamily="34" charset="0"/>
                <a:ea typeface="Lato" panose="020F0502020204030203" pitchFamily="34" charset="0"/>
                <a:cs typeface="Lato" panose="020F0502020204030203" pitchFamily="34" charset="0"/>
              </a:rPr>
              <a:t>NbS</a:t>
            </a: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 with technology to have a hybrid </a:t>
            </a:r>
            <a:r>
              <a:rPr lang="en-US" sz="1200" dirty="0" err="1">
                <a:solidFill>
                  <a:srgbClr val="00A7E2"/>
                </a:solidFill>
                <a:latin typeface="Lato" panose="020F0502020204030203" pitchFamily="34" charset="0"/>
                <a:ea typeface="Lato" panose="020F0502020204030203" pitchFamily="34" charset="0"/>
                <a:cs typeface="Lato" panose="020F0502020204030203" pitchFamily="34" charset="0"/>
              </a:rPr>
              <a:t>NbS</a:t>
            </a: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 in the form of a smart IoT green roof. </a:t>
            </a:r>
            <a:br>
              <a:rPr lang="en-US" sz="1200" dirty="0">
                <a:solidFill>
                  <a:srgbClr val="FF0000"/>
                </a:solidFill>
                <a:latin typeface="Lato" panose="020F0502020204030203" pitchFamily="34" charset="0"/>
                <a:ea typeface="Lato" panose="020F0502020204030203" pitchFamily="34" charset="0"/>
                <a:cs typeface="Lato" panose="020F0502020204030203" pitchFamily="34" charset="0"/>
              </a:rPr>
            </a:br>
            <a:endParaRPr lang="en-GB" sz="12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200" dirty="0">
                <a:latin typeface="Lato" panose="020F0502020204030203" pitchFamily="34" charset="0"/>
                <a:ea typeface="Lato" panose="020F0502020204030203" pitchFamily="34" charset="0"/>
                <a:cs typeface="Lato" panose="020F0502020204030203" pitchFamily="34" charset="0"/>
              </a:rPr>
              <a:t>2. Identification of the required input parameters</a:t>
            </a:r>
          </a:p>
          <a:p>
            <a:pPr>
              <a:lnSpc>
                <a:spcPts val="1620"/>
              </a:lnSpc>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Meteorological variables (rainfall, temperature, wind speed, solar radiation, humidity), types and nature of vegetation used, soil moisture content. All the parameters are monitored and </a:t>
            </a:r>
            <a:r>
              <a:rPr lang="en-US" sz="1200" dirty="0" err="1">
                <a:solidFill>
                  <a:srgbClr val="00A7E2"/>
                </a:solidFill>
                <a:latin typeface="Lato" panose="020F0502020204030203" pitchFamily="34" charset="0"/>
                <a:ea typeface="Lato" panose="020F0502020204030203" pitchFamily="34" charset="0"/>
                <a:cs typeface="Lato" panose="020F0502020204030203" pitchFamily="34" charset="0"/>
              </a:rPr>
              <a:t>visualised</a:t>
            </a: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 in real time with smart IoT technology.</a:t>
            </a:r>
            <a:endParaRPr lang="en-GB" sz="1200" dirty="0">
              <a:solidFill>
                <a:srgbClr val="00A7E2"/>
              </a:solidFill>
              <a:latin typeface="Lato" panose="020F0502020204030203" pitchFamily="34" charset="0"/>
              <a:ea typeface="Lato" panose="020F0502020204030203" pitchFamily="34" charset="0"/>
              <a:cs typeface="Lato" panose="020F0502020204030203" pitchFamily="34" charset="0"/>
            </a:endParaRPr>
          </a:p>
          <a:p>
            <a:pPr marL="342891" indent="-342891">
              <a:lnSpc>
                <a:spcPts val="1620"/>
              </a:lnSpc>
              <a:buFont typeface="+mj-lt"/>
              <a:buAutoNum type="arabicPeriod"/>
            </a:pPr>
            <a:endParaRPr lang="en-GB" sz="12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200" dirty="0">
                <a:latin typeface="Lato" panose="020F0502020204030203" pitchFamily="34" charset="0"/>
                <a:ea typeface="Lato" panose="020F0502020204030203" pitchFamily="34" charset="0"/>
                <a:cs typeface="Lato" panose="020F0502020204030203" pitchFamily="34" charset="0"/>
              </a:rPr>
              <a:t>3. Model of the solution behaviour, in terms of engineering/calculations</a:t>
            </a:r>
          </a:p>
          <a:p>
            <a:pPr>
              <a:lnSpc>
                <a:spcPts val="1620"/>
              </a:lnSpc>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Estimation of reduction in runoff due to green roofs using modelling as well as monitoring approaches. The modelling approach requires a relationship between rainfall, runoff, soil moisture content and relative humidity, while the monitoring approach will measure the runoff with and without the green roofs for comparison.</a:t>
            </a:r>
            <a:endParaRPr lang="en-GB" sz="1200" dirty="0">
              <a:latin typeface="Lato" panose="020F0502020204030203" pitchFamily="34" charset="0"/>
              <a:ea typeface="Lato" panose="020F0502020204030203" pitchFamily="34" charset="0"/>
              <a:cs typeface="Lato" panose="020F0502020204030203" pitchFamily="34" charset="0"/>
            </a:endParaRPr>
          </a:p>
          <a:p>
            <a:pPr marL="342891" indent="-342891">
              <a:lnSpc>
                <a:spcPts val="1620"/>
              </a:lnSpc>
              <a:buFont typeface="+mj-lt"/>
              <a:buAutoNum type="arabicPeriod"/>
            </a:pPr>
            <a:endParaRPr lang="es-ES" sz="1200" dirty="0">
              <a:latin typeface="Lato" panose="020F0502020204030203" pitchFamily="34" charset="0"/>
              <a:ea typeface="Lato" panose="020F0502020204030203" pitchFamily="34" charset="0"/>
              <a:cs typeface="Lato" panose="020F050202020403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The area of OAL Ireland in Dublin is indicated on the map. In this area, a lot of tech companies have offices. </a:t>
            </a:r>
            <a:r>
              <a:rPr lang="en-IE" b="0" i="0" dirty="0">
                <a:solidFill>
                  <a:srgbClr val="384C74"/>
                </a:solidFill>
                <a:effectLst/>
                <a:latin typeface="inherit"/>
              </a:rPr>
              <a:t>The area is surrounded by River Dodder in the west and River Liffey in the north, while the Irish sea covers the eastern boundary.</a:t>
            </a:r>
            <a:endParaRPr lang="en-IE" b="0" i="0" dirty="0">
              <a:solidFill>
                <a:srgbClr val="384C74"/>
              </a:solidFill>
              <a:effectLst/>
              <a:latin typeface="Raleway" pitchFamily="2" charset="77"/>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19</a:t>
            </a:fld>
            <a:endParaRPr lang="en-US"/>
          </a:p>
        </p:txBody>
      </p:sp>
    </p:spTree>
    <p:extLst>
      <p:ext uri="{BB962C8B-B14F-4D97-AF65-F5344CB8AC3E}">
        <p14:creationId xmlns:p14="http://schemas.microsoft.com/office/powerpoint/2010/main" val="4130422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cs typeface="Calibri"/>
              </a:rPr>
              <a:t>OPERANDUM is a European project that researches sustainable solutions based on nature to adapt to extreme weather events. We call these type of solutions 'nature-based solutions’.</a:t>
            </a:r>
          </a:p>
          <a:p>
            <a:pPr marL="171450" indent="-171450">
              <a:buFont typeface="Arial" panose="020B0604020202020204" pitchFamily="34" charset="0"/>
              <a:buChar char="•"/>
            </a:pPr>
            <a:r>
              <a:rPr lang="en-US">
                <a:cs typeface="Calibri"/>
              </a:rPr>
              <a:t>In the project, solutions are demonstrated for different types of hydro-meteorological hazards in 10 open air laboratories. </a:t>
            </a:r>
          </a:p>
          <a:p>
            <a:pPr marL="171450" indent="-171450">
              <a:buFont typeface="Arial" panose="020B0604020202020204" pitchFamily="34" charset="0"/>
              <a:buChar char="•"/>
            </a:pPr>
            <a:r>
              <a:rPr lang="en-US">
                <a:cs typeface="Calibri"/>
              </a:rPr>
              <a:t>The project is a collaboration between 26 partners in 14 countries – covering universities, NGOs, and SMEs – over 4 years. </a:t>
            </a: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a:t>
            </a:fld>
            <a:endParaRPr lang="en-US"/>
          </a:p>
        </p:txBody>
      </p:sp>
    </p:spTree>
    <p:extLst>
      <p:ext uri="{BB962C8B-B14F-4D97-AF65-F5344CB8AC3E}">
        <p14:creationId xmlns:p14="http://schemas.microsoft.com/office/powerpoint/2010/main" val="1160350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ts val="1620"/>
              </a:lnSpc>
            </a:pPr>
            <a:r>
              <a:rPr lang="en-GB" sz="1200" dirty="0">
                <a:latin typeface="Lato" panose="020F0502020204030203" pitchFamily="34" charset="0"/>
                <a:ea typeface="Lato" panose="020F0502020204030203" pitchFamily="34" charset="0"/>
                <a:cs typeface="Lato" panose="020F0502020204030203" pitchFamily="34" charset="0"/>
              </a:rPr>
              <a:t>4. Detailed calculations and check</a:t>
            </a:r>
          </a:p>
          <a:p>
            <a:pPr marL="285750" indent="-285750">
              <a:lnSpc>
                <a:spcPts val="1620"/>
              </a:lnSpc>
              <a:buFont typeface="Arial" panose="020B0604020202020204" pitchFamily="34" charset="0"/>
              <a:buChar char="•"/>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Runoff from a storm event is equal to the amount of rainfall without the losses. </a:t>
            </a:r>
          </a:p>
          <a:p>
            <a:pPr marL="285750" indent="-285750">
              <a:lnSpc>
                <a:spcPts val="1620"/>
              </a:lnSpc>
              <a:buFont typeface="Arial" panose="020B0604020202020204" pitchFamily="34" charset="0"/>
              <a:buChar char="•"/>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The primary loss is evaporation/evapotranspiration. </a:t>
            </a:r>
          </a:p>
          <a:p>
            <a:pPr marL="285750" indent="-285750">
              <a:lnSpc>
                <a:spcPts val="1620"/>
              </a:lnSpc>
              <a:buFont typeface="Arial" panose="020B0604020202020204" pitchFamily="34" charset="0"/>
              <a:buChar char="•"/>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In situations where the green roof is absent, evapotranspiration won't be present, while presence of green roof will contribute to considerable evapotranspiration.</a:t>
            </a:r>
            <a:endParaRPr lang="en-US" sz="12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endParaRPr lang="en-US" sz="12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200" dirty="0">
                <a:latin typeface="Lato" panose="020F0502020204030203" pitchFamily="34" charset="0"/>
                <a:ea typeface="Lato" panose="020F0502020204030203" pitchFamily="34" charset="0"/>
                <a:cs typeface="Lato" panose="020F0502020204030203" pitchFamily="34" charset="0"/>
              </a:rPr>
              <a:t>5. Calculation results and interpretation</a:t>
            </a:r>
          </a:p>
          <a:p>
            <a:pPr marL="285750" indent="-285750">
              <a:lnSpc>
                <a:spcPts val="1620"/>
              </a:lnSpc>
              <a:buFont typeface="Arial" panose="020B0604020202020204" pitchFamily="34" charset="0"/>
              <a:buChar char="•"/>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Based on the modelling, the percentage of runoff reduction from a building can be estimated. </a:t>
            </a:r>
          </a:p>
          <a:p>
            <a:pPr marL="285750" indent="-285750">
              <a:lnSpc>
                <a:spcPts val="1620"/>
              </a:lnSpc>
              <a:buFont typeface="Arial" panose="020B0604020202020204" pitchFamily="34" charset="0"/>
              <a:buChar char="•"/>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Accuracy of the model can be evaluated using monitored data.</a:t>
            </a:r>
          </a:p>
          <a:p>
            <a:pPr marL="285750" indent="-285750">
              <a:lnSpc>
                <a:spcPts val="1620"/>
              </a:lnSpc>
              <a:buFont typeface="Arial" panose="020B0604020202020204" pitchFamily="34" charset="0"/>
              <a:buChar char="•"/>
            </a:pPr>
            <a:endParaRPr lang="en-US" sz="1200" dirty="0">
              <a:solidFill>
                <a:srgbClr val="00A7E2"/>
              </a:solidFill>
              <a:latin typeface="Lato" panose="020F0502020204030203" pitchFamily="34" charset="0"/>
              <a:ea typeface="Lato" panose="020F0502020204030203" pitchFamily="34" charset="0"/>
              <a:cs typeface="Lato" panose="020F0502020204030203" pitchFamily="34" charset="0"/>
            </a:endParaRPr>
          </a:p>
          <a:p>
            <a:pPr marL="285750" indent="-285750">
              <a:lnSpc>
                <a:spcPts val="1620"/>
              </a:lnSpc>
              <a:buFont typeface="Arial" panose="020B0604020202020204" pitchFamily="34" charset="0"/>
              <a:buChar char="•"/>
            </a:pPr>
            <a:r>
              <a:rPr lang="en-US" sz="1200" dirty="0">
                <a:solidFill>
                  <a:srgbClr val="00A7E2"/>
                </a:solidFill>
                <a:latin typeface="Lato" panose="020F0502020204030203" pitchFamily="34" charset="0"/>
                <a:ea typeface="Lato" panose="020F0502020204030203" pitchFamily="34" charset="0"/>
                <a:cs typeface="Lato" panose="020F0502020204030203" pitchFamily="34" charset="0"/>
              </a:rPr>
              <a:t>In this case, surface runoff and groundwater discharge was measured at 2 potential sites</a:t>
            </a:r>
            <a:endParaRPr lang="en-GB" sz="1200" dirty="0">
              <a:solidFill>
                <a:srgbClr val="00A7E2"/>
              </a:solidFill>
              <a:latin typeface="Lato" panose="020F0502020204030203" pitchFamily="34" charset="0"/>
              <a:ea typeface="Lato" panose="020F0502020204030203" pitchFamily="34" charset="0"/>
              <a:cs typeface="Lato" panose="020F0502020204030203"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20</a:t>
            </a:fld>
            <a:endParaRPr lang="en-US"/>
          </a:p>
        </p:txBody>
      </p:sp>
    </p:spTree>
    <p:extLst>
      <p:ext uri="{BB962C8B-B14F-4D97-AF65-F5344CB8AC3E}">
        <p14:creationId xmlns:p14="http://schemas.microsoft.com/office/powerpoint/2010/main" val="1939913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b="0" i="0" dirty="0">
                <a:solidFill>
                  <a:srgbClr val="384C74"/>
                </a:solidFill>
                <a:effectLst/>
                <a:latin typeface="inherit"/>
              </a:rPr>
              <a:t>A green roof was implemented to reduce surface runoff and groundwater discharge - the roof absorbs rainwater – and provides benefits such as providing insulation and temperature control, habitat promotion and enhancement of the aesthetics of the landscape.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b="0" i="0" dirty="0">
                <a:solidFill>
                  <a:srgbClr val="384C74"/>
                </a:solidFill>
                <a:effectLst/>
                <a:latin typeface="inherit"/>
              </a:rPr>
              <a:t>In order to build a green roof the following structure is needed with different elements and layers (see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b="0" i="0" dirty="0">
                <a:solidFill>
                  <a:srgbClr val="475577"/>
                </a:solidFill>
                <a:effectLst/>
                <a:latin typeface="inherit"/>
              </a:rPr>
              <a:t>The sensors on the roof will measure the following variables:</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Rainfall</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Temperature</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Humidity</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Solar radiation</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Wind speed and direction</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Soil moisture</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River level and flow</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Vapor and barometric pressure</a:t>
            </a:r>
            <a:endParaRPr lang="en-IE" b="0" i="0" dirty="0">
              <a:solidFill>
                <a:srgbClr val="384C74"/>
              </a:solidFill>
              <a:effectLst/>
              <a:latin typeface="Raleway" pitchFamily="2" charset="77"/>
            </a:endParaRPr>
          </a:p>
          <a:p>
            <a:pPr lvl="1" algn="just">
              <a:buFont typeface="Arial" panose="020B0604020202020204" pitchFamily="34" charset="0"/>
              <a:buChar char="•"/>
            </a:pPr>
            <a:r>
              <a:rPr lang="en-IE" b="0" i="0" dirty="0">
                <a:solidFill>
                  <a:srgbClr val="384C74"/>
                </a:solidFill>
                <a:effectLst/>
                <a:latin typeface="inherit"/>
              </a:rPr>
              <a:t>Soil temperature and conductivity</a:t>
            </a:r>
            <a:endParaRPr lang="en-IE" b="0" i="0" dirty="0">
              <a:solidFill>
                <a:srgbClr val="384C74"/>
              </a:solidFill>
              <a:effectLst/>
              <a:latin typeface="Raleway" pitchFamily="2" charset="77"/>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IE" b="0" i="0" dirty="0">
              <a:solidFill>
                <a:srgbClr val="384C74"/>
              </a:solidFill>
              <a:effectLst/>
              <a:latin typeface="inheri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0" i="0" dirty="0">
              <a:solidFill>
                <a:srgbClr val="384C74"/>
              </a:solidFill>
              <a:effectLst/>
              <a:latin typeface="Raleway" pitchFamily="2" charset="77"/>
            </a:endParaRPr>
          </a:p>
        </p:txBody>
      </p:sp>
      <p:sp>
        <p:nvSpPr>
          <p:cNvPr id="4" name="Slide Number Placeholder 3"/>
          <p:cNvSpPr>
            <a:spLocks noGrp="1"/>
          </p:cNvSpPr>
          <p:nvPr>
            <p:ph type="sldNum" sz="quarter" idx="5"/>
          </p:nvPr>
        </p:nvSpPr>
        <p:spPr/>
        <p:txBody>
          <a:bodyPr/>
          <a:lstStyle/>
          <a:p>
            <a:fld id="{55E79B1B-EC0D-4C76-81FD-7AAED1DE532C}" type="slidenum">
              <a:rPr lang="en-US"/>
              <a:t>21</a:t>
            </a:fld>
            <a:endParaRPr lang="en-US"/>
          </a:p>
        </p:txBody>
      </p:sp>
    </p:spTree>
    <p:extLst>
      <p:ext uri="{BB962C8B-B14F-4D97-AF65-F5344CB8AC3E}">
        <p14:creationId xmlns:p14="http://schemas.microsoft.com/office/powerpoint/2010/main" val="23642234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cs typeface="Calibri"/>
              </a:rPr>
              <a:t>See video</a:t>
            </a:r>
          </a:p>
        </p:txBody>
      </p:sp>
      <p:sp>
        <p:nvSpPr>
          <p:cNvPr id="4" name="Slide Number Placeholder 3"/>
          <p:cNvSpPr>
            <a:spLocks noGrp="1"/>
          </p:cNvSpPr>
          <p:nvPr>
            <p:ph type="sldNum" sz="quarter" idx="5"/>
          </p:nvPr>
        </p:nvSpPr>
        <p:spPr/>
        <p:txBody>
          <a:bodyPr/>
          <a:lstStyle/>
          <a:p>
            <a:fld id="{55E79B1B-EC0D-4C76-81FD-7AAED1DE532C}" type="slidenum">
              <a:rPr lang="en-US"/>
              <a:t>22</a:t>
            </a:fld>
            <a:endParaRPr lang="en-US"/>
          </a:p>
        </p:txBody>
      </p:sp>
    </p:spTree>
    <p:extLst>
      <p:ext uri="{BB962C8B-B14F-4D97-AF65-F5344CB8AC3E}">
        <p14:creationId xmlns:p14="http://schemas.microsoft.com/office/powerpoint/2010/main" val="3668628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23</a:t>
            </a:fld>
            <a:endParaRPr lang="en-US"/>
          </a:p>
        </p:txBody>
      </p:sp>
    </p:spTree>
    <p:extLst>
      <p:ext uri="{BB962C8B-B14F-4D97-AF65-F5344CB8AC3E}">
        <p14:creationId xmlns:p14="http://schemas.microsoft.com/office/powerpoint/2010/main" val="2232835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US" sz="1200" b="0" dirty="0">
                <a:latin typeface="+mn-lt"/>
                <a:ea typeface="Lato" panose="020F0502020204030203" pitchFamily="34" charset="0"/>
                <a:cs typeface="Lato" panose="020F0502020204030203" pitchFamily="34" charset="0"/>
              </a:rPr>
              <a:t>Selected slope profile, interpreted sliding surface and groundwater table (left)</a:t>
            </a:r>
          </a:p>
          <a:p>
            <a:pPr marL="171450" indent="-171450" algn="l">
              <a:buFont typeface="Arial" panose="020B0604020202020204" pitchFamily="34" charset="0"/>
              <a:buChar char="•"/>
            </a:pPr>
            <a:r>
              <a:rPr lang="en-US" sz="1200" b="0" dirty="0">
                <a:latin typeface="Lato" panose="020F0502020204030203" pitchFamily="34" charset="0"/>
                <a:ea typeface="Lato" panose="020F0502020204030203" pitchFamily="34" charset="0"/>
                <a:cs typeface="Lato" panose="020F0502020204030203" pitchFamily="34" charset="0"/>
              </a:rPr>
              <a:t>Sensitivity analysis indicating the influence of cohesion, friction angle, specific weight and groundwater level on the </a:t>
            </a:r>
            <a:r>
              <a:rPr lang="en-US" sz="1200" b="0" dirty="0" err="1">
                <a:latin typeface="Lato" panose="020F0502020204030203" pitchFamily="34" charset="0"/>
                <a:ea typeface="Lato" panose="020F0502020204030203" pitchFamily="34" charset="0"/>
                <a:cs typeface="Lato" panose="020F0502020204030203" pitchFamily="34" charset="0"/>
              </a:rPr>
              <a:t>utilisation</a:t>
            </a:r>
            <a:r>
              <a:rPr lang="en-US" sz="1200" b="0" dirty="0">
                <a:latin typeface="Lato" panose="020F0502020204030203" pitchFamily="34" charset="0"/>
                <a:ea typeface="Lato" panose="020F0502020204030203" pitchFamily="34" charset="0"/>
                <a:cs typeface="Lato" panose="020F0502020204030203" pitchFamily="34" charset="0"/>
              </a:rPr>
              <a:t> degree (right)</a:t>
            </a:r>
            <a:endParaRPr lang="en-US" sz="1200" b="0" dirty="0">
              <a:latin typeface="+mn-lt"/>
              <a:ea typeface="Lato" panose="020F0502020204030203" pitchFamily="34" charset="0"/>
              <a:cs typeface="Lato" panose="020F0502020204030203" pitchFamily="34" charset="0"/>
            </a:endParaRPr>
          </a:p>
          <a:p>
            <a:pPr marL="171450" indent="-171450" algn="l">
              <a:buFont typeface="Arial" panose="020B0604020202020204" pitchFamily="34" charset="0"/>
              <a:buChar char="•"/>
            </a:pPr>
            <a:r>
              <a:rPr lang="en-US" sz="1200" b="0" dirty="0">
                <a:latin typeface="+mn-lt"/>
                <a:ea typeface="Lato" panose="020F0502020204030203" pitchFamily="34" charset="0"/>
                <a:cs typeface="Lato" panose="020F0502020204030203" pitchFamily="34" charset="0"/>
              </a:rPr>
              <a:t>These models show that further reduction of the groundwater level reduces the utilization degree, would increase slope stability </a:t>
            </a:r>
          </a:p>
          <a:p>
            <a:pPr marL="171450" indent="-171450" algn="l">
              <a:buFont typeface="Arial" panose="020B0604020202020204" pitchFamily="34" charset="0"/>
              <a:buChar char="•"/>
            </a:pPr>
            <a:r>
              <a:rPr lang="en-US" sz="1200" b="0" dirty="0">
                <a:latin typeface="+mn-lt"/>
                <a:ea typeface="Lato" panose="020F0502020204030203" pitchFamily="34" charset="0"/>
                <a:cs typeface="Lato" panose="020F0502020204030203" pitchFamily="34" charset="0"/>
              </a:rPr>
              <a:t>For this reason, the intervention of sealing leaky streams was implemented, as these would decrease the groundwater level</a:t>
            </a:r>
          </a:p>
        </p:txBody>
      </p:sp>
      <p:sp>
        <p:nvSpPr>
          <p:cNvPr id="4" name="Slide Number Placeholder 3"/>
          <p:cNvSpPr>
            <a:spLocks noGrp="1"/>
          </p:cNvSpPr>
          <p:nvPr>
            <p:ph type="sldNum" sz="quarter" idx="5"/>
          </p:nvPr>
        </p:nvSpPr>
        <p:spPr/>
        <p:txBody>
          <a:bodyPr/>
          <a:lstStyle/>
          <a:p>
            <a:fld id="{55E79B1B-EC0D-4C76-81FD-7AAED1DE532C}" type="slidenum">
              <a:rPr lang="en-US"/>
              <a:t>24</a:t>
            </a:fld>
            <a:endParaRPr lang="en-US"/>
          </a:p>
        </p:txBody>
      </p:sp>
    </p:spTree>
    <p:extLst>
      <p:ext uri="{BB962C8B-B14F-4D97-AF65-F5344CB8AC3E}">
        <p14:creationId xmlns:p14="http://schemas.microsoft.com/office/powerpoint/2010/main" val="23257721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IE" b="0" i="0" dirty="0">
                <a:solidFill>
                  <a:srgbClr val="475577"/>
                </a:solidFill>
                <a:effectLst/>
                <a:latin typeface="inherit"/>
              </a:rPr>
              <a:t>The selected options were repeatedly discussed and decided on with the involved stakeholders:</a:t>
            </a:r>
            <a:endParaRPr lang="en-IE" b="0" i="0" dirty="0">
              <a:solidFill>
                <a:srgbClr val="384C74"/>
              </a:solidFill>
              <a:effectLst/>
              <a:latin typeface="Raleway" pitchFamily="2" charset="77"/>
            </a:endParaRPr>
          </a:p>
          <a:p>
            <a:pPr marL="171450" indent="-171450" algn="just">
              <a:buFont typeface="Arial" panose="020B0604020202020204" pitchFamily="34" charset="0"/>
              <a:buChar char="•"/>
            </a:pPr>
            <a:r>
              <a:rPr lang="en-IE" b="1" dirty="0">
                <a:solidFill>
                  <a:srgbClr val="475577"/>
                </a:solidFill>
                <a:effectLst/>
                <a:latin typeface="inherit"/>
              </a:rPr>
              <a:t>Nature-based sealing of leaky streams and channels</a:t>
            </a:r>
          </a:p>
          <a:p>
            <a:pPr marL="628650" lvl="1" indent="-171450" algn="just">
              <a:buFont typeface="Arial" panose="020B0604020202020204" pitchFamily="34" charset="0"/>
              <a:buChar char="•"/>
            </a:pPr>
            <a:r>
              <a:rPr lang="en-IE" b="0" i="0" dirty="0">
                <a:solidFill>
                  <a:srgbClr val="384C74"/>
                </a:solidFill>
                <a:effectLst/>
                <a:latin typeface="inherit"/>
              </a:rPr>
              <a:t>Infiltration of surface water in leaky streams contributes to groundwater recharge, the main driver of the landslide. Common engineering practices and mitigation measures typically include synthetic materials prevailing in the subsurface.</a:t>
            </a:r>
            <a:endParaRPr lang="en-IE" b="0" i="0" dirty="0">
              <a:solidFill>
                <a:srgbClr val="384C74"/>
              </a:solidFill>
              <a:effectLst/>
              <a:latin typeface="Raleway" pitchFamily="2" charset="77"/>
            </a:endParaRPr>
          </a:p>
          <a:p>
            <a:pPr marL="628650" lvl="1" indent="-171450" algn="just">
              <a:buFont typeface="Arial" panose="020B0604020202020204" pitchFamily="34" charset="0"/>
              <a:buChar char="•"/>
            </a:pPr>
            <a:r>
              <a:rPr lang="en-IE" b="0" i="0" dirty="0">
                <a:solidFill>
                  <a:srgbClr val="384C74"/>
                </a:solidFill>
                <a:effectLst/>
                <a:latin typeface="inherit"/>
              </a:rPr>
              <a:t>In OAL-Austria nature-based alternatives are tested including a fully bio-degradable clay liner. The supporting fleece material vanishes over time, but the impermeable clay layer persists and guarantees the desired effects over long time spans.</a:t>
            </a:r>
            <a:endParaRPr lang="en-IE" b="0" i="0" dirty="0">
              <a:solidFill>
                <a:srgbClr val="384C74"/>
              </a:solidFill>
              <a:effectLst/>
              <a:latin typeface="Raleway" pitchFamily="2" charset="77"/>
            </a:endParaRPr>
          </a:p>
          <a:p>
            <a:pPr marL="228600" marR="0" lvl="0" indent="-2286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b="1" dirty="0">
                <a:solidFill>
                  <a:srgbClr val="475577"/>
                </a:solidFill>
                <a:effectLst/>
                <a:latin typeface="inherit"/>
              </a:rPr>
              <a:t>Optimization of the forest management with regard to the hydrological effects on the landslide. </a:t>
            </a:r>
            <a:r>
              <a:rPr lang="en-IE" b="0" i="0" dirty="0">
                <a:solidFill>
                  <a:srgbClr val="384C74"/>
                </a:solidFill>
                <a:effectLst/>
                <a:latin typeface="inherit"/>
              </a:rPr>
              <a:t>Currently, the forest in OAL Austria is mostly composed of spruce (</a:t>
            </a:r>
            <a:r>
              <a:rPr lang="en-IE" b="0" i="1" dirty="0" err="1">
                <a:solidFill>
                  <a:srgbClr val="384C74"/>
                </a:solidFill>
                <a:effectLst/>
                <a:latin typeface="inherit"/>
              </a:rPr>
              <a:t>Picea</a:t>
            </a:r>
            <a:r>
              <a:rPr lang="en-IE" b="0" i="1" dirty="0">
                <a:solidFill>
                  <a:srgbClr val="384C74"/>
                </a:solidFill>
                <a:effectLst/>
                <a:latin typeface="inherit"/>
              </a:rPr>
              <a:t> </a:t>
            </a:r>
            <a:r>
              <a:rPr lang="en-IE" b="0" i="1" dirty="0" err="1">
                <a:solidFill>
                  <a:srgbClr val="384C74"/>
                </a:solidFill>
                <a:effectLst/>
                <a:latin typeface="inherit"/>
              </a:rPr>
              <a:t>abies</a:t>
            </a:r>
            <a:r>
              <a:rPr lang="en-IE" b="0" i="0" dirty="0">
                <a:solidFill>
                  <a:srgbClr val="384C74"/>
                </a:solidFill>
                <a:effectLst/>
                <a:latin typeface="inherit"/>
              </a:rPr>
              <a:t>) with varying density and age distribution. Simulation scenarios are developed for comparing the hydrological effects of the current forest conditions and optimized conditions concerning stand structure and species compositions.</a:t>
            </a:r>
            <a:endParaRPr lang="en-IE" b="0" i="0" dirty="0">
              <a:solidFill>
                <a:srgbClr val="384C74"/>
              </a:solidFill>
              <a:effectLst/>
              <a:latin typeface="Raleway" pitchFamily="2" charset="77"/>
            </a:endParaRPr>
          </a:p>
          <a:p>
            <a:pPr marL="685800" marR="0" lvl="1" indent="-2286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b="0" i="0" dirty="0">
                <a:solidFill>
                  <a:srgbClr val="384C74"/>
                </a:solidFill>
                <a:effectLst/>
                <a:latin typeface="inherit"/>
              </a:rPr>
              <a:t>It is expected that the hydrological effects of an optimized forest management can help decreasing the hydrological driver of the landslide.</a:t>
            </a:r>
            <a:endParaRPr lang="en-IE" b="1" dirty="0">
              <a:solidFill>
                <a:srgbClr val="475577"/>
              </a:solidFill>
              <a:effectLst/>
              <a:latin typeface="inherit"/>
            </a:endParaRPr>
          </a:p>
          <a:p>
            <a:pPr marL="171450" indent="-171450" algn="just">
              <a:buFont typeface="Arial" panose="020B0604020202020204" pitchFamily="34" charset="0"/>
              <a:buChar char="•"/>
            </a:pPr>
            <a:r>
              <a:rPr lang="en-IE" b="0" i="0" dirty="0">
                <a:solidFill>
                  <a:srgbClr val="475577"/>
                </a:solidFill>
                <a:effectLst/>
                <a:latin typeface="inherit"/>
              </a:rPr>
              <a:t>Preliminary monitoring results (e.g. distribution of snow cover in early 2019) revealed that the use of snow fences may not yield the desired effects due to minor wind drift effects, as observed. Drainage trenches along forest roads have been renewed in 2019, further improvement could follow if required.</a:t>
            </a:r>
            <a:endParaRPr lang="en-IE" b="0" i="0" dirty="0">
              <a:solidFill>
                <a:srgbClr val="384C74"/>
              </a:solidFill>
              <a:effectLst/>
              <a:latin typeface="Raleway" pitchFamily="2" charset="77"/>
            </a:endParaRPr>
          </a:p>
          <a:p>
            <a:pPr algn="just"/>
            <a:endParaRPr lang="en-IE" b="0" i="0" dirty="0">
              <a:solidFill>
                <a:srgbClr val="384C74"/>
              </a:solidFill>
              <a:effectLst/>
              <a:latin typeface="inherit"/>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25</a:t>
            </a:fld>
            <a:endParaRPr lang="en-US"/>
          </a:p>
        </p:txBody>
      </p:sp>
    </p:spTree>
    <p:extLst>
      <p:ext uri="{BB962C8B-B14F-4D97-AF65-F5344CB8AC3E}">
        <p14:creationId xmlns:p14="http://schemas.microsoft.com/office/powerpoint/2010/main" val="2092569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27</a:t>
            </a:fld>
            <a:endParaRPr lang="en-IE"/>
          </a:p>
        </p:txBody>
      </p:sp>
    </p:spTree>
    <p:extLst>
      <p:ext uri="{BB962C8B-B14F-4D97-AF65-F5344CB8AC3E}">
        <p14:creationId xmlns:p14="http://schemas.microsoft.com/office/powerpoint/2010/main" val="35719879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28</a:t>
            </a:fld>
            <a:endParaRPr lang="en-IE"/>
          </a:p>
        </p:txBody>
      </p:sp>
    </p:spTree>
    <p:extLst>
      <p:ext uri="{BB962C8B-B14F-4D97-AF65-F5344CB8AC3E}">
        <p14:creationId xmlns:p14="http://schemas.microsoft.com/office/powerpoint/2010/main" val="35114586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55E79B1B-EC0D-4C76-81FD-7AAED1DE532C}" type="slidenum">
              <a:rPr lang="en-IE" smtClean="0"/>
              <a:t>29</a:t>
            </a:fld>
            <a:endParaRPr lang="en-IE"/>
          </a:p>
        </p:txBody>
      </p:sp>
    </p:spTree>
    <p:extLst>
      <p:ext uri="{BB962C8B-B14F-4D97-AF65-F5344CB8AC3E}">
        <p14:creationId xmlns:p14="http://schemas.microsoft.com/office/powerpoint/2010/main" val="4445580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30</a:t>
            </a:fld>
            <a:endParaRPr lang="en-US"/>
          </a:p>
        </p:txBody>
      </p:sp>
    </p:spTree>
    <p:extLst>
      <p:ext uri="{BB962C8B-B14F-4D97-AF65-F5344CB8AC3E}">
        <p14:creationId xmlns:p14="http://schemas.microsoft.com/office/powerpoint/2010/main" val="2404885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de-DE" sz="1200" b="1" dirty="0">
                <a:solidFill>
                  <a:srgbClr val="2CB6E7"/>
                </a:solidFill>
                <a:latin typeface="Lato"/>
                <a:ea typeface="Lato"/>
                <a:cs typeface="Segoe UI"/>
              </a:rPr>
              <a:t>Part I: </a:t>
            </a:r>
            <a:r>
              <a:rPr lang="en-US" sz="1200" b="1" dirty="0">
                <a:solidFill>
                  <a:srgbClr val="2CB6E7"/>
                </a:solidFill>
                <a:latin typeface="Lato"/>
                <a:ea typeface="Lato"/>
                <a:cs typeface="Segoe UI"/>
              </a:rPr>
              <a:t>Engineering approach to design </a:t>
            </a:r>
            <a:r>
              <a:rPr lang="en-US" sz="1200" b="1" dirty="0" err="1">
                <a:solidFill>
                  <a:srgbClr val="2CB6E7"/>
                </a:solidFill>
                <a:latin typeface="Lato"/>
                <a:ea typeface="Lato"/>
                <a:cs typeface="Segoe UI"/>
              </a:rPr>
              <a:t>NbS</a:t>
            </a:r>
            <a:endParaRPr lang="de-DE" sz="1200" b="1" dirty="0">
              <a:solidFill>
                <a:srgbClr val="2CB6E7"/>
              </a:solidFill>
              <a:latin typeface="Lato"/>
              <a:ea typeface="Lato"/>
              <a:cs typeface="Segoe UI"/>
            </a:endParaRPr>
          </a:p>
          <a:p>
            <a:pPr marL="285750" indent="-285750">
              <a:lnSpc>
                <a:spcPct val="150000"/>
              </a:lnSpc>
              <a:buClr>
                <a:srgbClr val="00A7E2"/>
              </a:buClr>
              <a:buFont typeface="Arial"/>
              <a:buChar char="•"/>
            </a:pPr>
            <a:r>
              <a:rPr lang="de-DE" sz="1200" dirty="0">
                <a:latin typeface="Lato"/>
                <a:ea typeface="Lato"/>
                <a:cs typeface="Segoe UI"/>
              </a:rPr>
              <a:t>Problem </a:t>
            </a:r>
            <a:r>
              <a:rPr lang="de-DE" sz="1200" dirty="0" err="1">
                <a:latin typeface="Lato"/>
                <a:ea typeface="Lato"/>
                <a:cs typeface="Segoe UI"/>
              </a:rPr>
              <a:t>definition</a:t>
            </a:r>
            <a:endParaRPr lang="de-DE" sz="1200" dirty="0">
              <a:latin typeface="Lato"/>
              <a:ea typeface="Lato"/>
              <a:cs typeface="Segoe UI"/>
            </a:endParaRPr>
          </a:p>
          <a:p>
            <a:pPr marL="285750" indent="-285750">
              <a:lnSpc>
                <a:spcPct val="150000"/>
              </a:lnSpc>
              <a:buClr>
                <a:srgbClr val="00A7E2"/>
              </a:buClr>
              <a:buFont typeface="Arial"/>
              <a:buChar char="•"/>
            </a:pPr>
            <a:r>
              <a:rPr lang="de-DE" sz="1200" dirty="0" err="1">
                <a:latin typeface="Lato"/>
                <a:ea typeface="Lato"/>
                <a:cs typeface="Segoe UI"/>
              </a:rPr>
              <a:t>Identification</a:t>
            </a:r>
            <a:r>
              <a:rPr lang="de-DE" sz="1200" dirty="0">
                <a:latin typeface="Lato"/>
                <a:ea typeface="Lato"/>
                <a:cs typeface="Segoe UI"/>
              </a:rPr>
              <a:t> </a:t>
            </a:r>
            <a:r>
              <a:rPr lang="de-DE" sz="1200" dirty="0" err="1">
                <a:latin typeface="Lato"/>
                <a:ea typeface="Lato"/>
                <a:cs typeface="Segoe UI"/>
              </a:rPr>
              <a:t>of</a:t>
            </a:r>
            <a:r>
              <a:rPr lang="de-DE" sz="1200" dirty="0">
                <a:latin typeface="Lato"/>
                <a:ea typeface="Lato"/>
                <a:cs typeface="Segoe UI"/>
              </a:rPr>
              <a:t> </a:t>
            </a:r>
            <a:r>
              <a:rPr lang="de-DE" sz="1200" dirty="0" err="1">
                <a:latin typeface="Lato"/>
                <a:ea typeface="Lato"/>
                <a:cs typeface="Segoe UI"/>
              </a:rPr>
              <a:t>the</a:t>
            </a:r>
            <a:r>
              <a:rPr lang="de-DE" sz="1200" dirty="0">
                <a:latin typeface="Lato"/>
                <a:ea typeface="Lato"/>
                <a:cs typeface="Segoe UI"/>
              </a:rPr>
              <a:t> </a:t>
            </a:r>
            <a:r>
              <a:rPr lang="de-DE" sz="1200" dirty="0" err="1">
                <a:latin typeface="Lato"/>
                <a:ea typeface="Lato"/>
                <a:cs typeface="Segoe UI"/>
              </a:rPr>
              <a:t>input</a:t>
            </a:r>
            <a:r>
              <a:rPr lang="de-DE" sz="1200" dirty="0">
                <a:latin typeface="Lato"/>
                <a:ea typeface="Lato"/>
                <a:cs typeface="Segoe UI"/>
              </a:rPr>
              <a:t> </a:t>
            </a:r>
            <a:r>
              <a:rPr lang="de-DE" sz="1200" dirty="0" err="1">
                <a:latin typeface="Lato"/>
                <a:ea typeface="Lato"/>
                <a:cs typeface="Segoe UI"/>
              </a:rPr>
              <a:t>parameters</a:t>
            </a:r>
            <a:endParaRPr lang="de-DE" sz="1200" dirty="0">
              <a:latin typeface="Lato"/>
              <a:ea typeface="Lato"/>
              <a:cs typeface="Segoe UI"/>
            </a:endParaRPr>
          </a:p>
          <a:p>
            <a:pPr marL="285750" indent="-285750">
              <a:lnSpc>
                <a:spcPct val="150000"/>
              </a:lnSpc>
              <a:buClr>
                <a:srgbClr val="00A7E2"/>
              </a:buClr>
              <a:buFont typeface="Arial"/>
              <a:buChar char="•"/>
            </a:pPr>
            <a:r>
              <a:rPr lang="de-DE" sz="1200" dirty="0">
                <a:latin typeface="Lato"/>
                <a:ea typeface="Lato"/>
                <a:cs typeface="Segoe UI"/>
              </a:rPr>
              <a:t>Solution </a:t>
            </a:r>
            <a:r>
              <a:rPr lang="de-DE" sz="1200" dirty="0" err="1">
                <a:latin typeface="Lato"/>
                <a:ea typeface="Lato"/>
                <a:cs typeface="Segoe UI"/>
              </a:rPr>
              <a:t>behaviour</a:t>
            </a:r>
            <a:r>
              <a:rPr lang="de-DE" sz="1200" dirty="0">
                <a:latin typeface="Lato"/>
                <a:ea typeface="Lato"/>
                <a:cs typeface="Segoe UI"/>
              </a:rPr>
              <a:t> </a:t>
            </a:r>
            <a:r>
              <a:rPr lang="de-DE" sz="1200" dirty="0" err="1">
                <a:latin typeface="Lato"/>
                <a:ea typeface="Lato"/>
                <a:cs typeface="Segoe UI"/>
              </a:rPr>
              <a:t>modelling</a:t>
            </a:r>
            <a:endParaRPr lang="de-DE" sz="1200" dirty="0">
              <a:latin typeface="Lato"/>
              <a:ea typeface="Lato"/>
              <a:cs typeface="Segoe UI"/>
            </a:endParaRPr>
          </a:p>
          <a:p>
            <a:pPr marL="285750" indent="-285750">
              <a:lnSpc>
                <a:spcPct val="150000"/>
              </a:lnSpc>
              <a:buClr>
                <a:srgbClr val="00A7E2"/>
              </a:buClr>
              <a:buFont typeface="Arial"/>
              <a:buChar char="•"/>
            </a:pPr>
            <a:r>
              <a:rPr lang="de-DE" sz="1200" dirty="0" err="1">
                <a:latin typeface="Lato"/>
                <a:ea typeface="Lato"/>
                <a:cs typeface="Segoe UI"/>
              </a:rPr>
              <a:t>Calculations</a:t>
            </a:r>
            <a:r>
              <a:rPr lang="de-DE" sz="1200" dirty="0">
                <a:latin typeface="Lato"/>
                <a:ea typeface="Lato"/>
                <a:cs typeface="Segoe UI"/>
              </a:rPr>
              <a:t> and </a:t>
            </a:r>
            <a:r>
              <a:rPr lang="de-DE" sz="1200" dirty="0" err="1">
                <a:latin typeface="Lato"/>
                <a:ea typeface="Lato"/>
                <a:cs typeface="Segoe UI"/>
              </a:rPr>
              <a:t>checks</a:t>
            </a:r>
            <a:endParaRPr lang="de-DE" sz="1200" dirty="0">
              <a:latin typeface="Lato"/>
              <a:ea typeface="Lato"/>
              <a:cs typeface="Segoe UI"/>
            </a:endParaRPr>
          </a:p>
          <a:p>
            <a:pPr marL="285750" indent="-285750">
              <a:lnSpc>
                <a:spcPct val="150000"/>
              </a:lnSpc>
              <a:buClr>
                <a:srgbClr val="00A7E2"/>
              </a:buClr>
              <a:buFont typeface="Arial"/>
              <a:buChar char="•"/>
            </a:pPr>
            <a:r>
              <a:rPr lang="de-DE" sz="1200" dirty="0">
                <a:latin typeface="Lato"/>
                <a:ea typeface="Lato"/>
                <a:cs typeface="Segoe UI"/>
              </a:rPr>
              <a:t>Analysis and </a:t>
            </a:r>
            <a:r>
              <a:rPr lang="de-DE" sz="1200" dirty="0" err="1">
                <a:latin typeface="Lato"/>
                <a:ea typeface="Lato"/>
                <a:cs typeface="Segoe UI"/>
              </a:rPr>
              <a:t>assessment</a:t>
            </a:r>
            <a:r>
              <a:rPr lang="de-DE" sz="1200" dirty="0">
                <a:latin typeface="Lato"/>
                <a:ea typeface="Lato"/>
                <a:cs typeface="Segoe UI"/>
              </a:rPr>
              <a:t> </a:t>
            </a:r>
            <a:r>
              <a:rPr lang="de-DE" sz="1200" dirty="0" err="1">
                <a:latin typeface="Lato"/>
                <a:ea typeface="Lato"/>
                <a:cs typeface="Segoe UI"/>
              </a:rPr>
              <a:t>of</a:t>
            </a:r>
            <a:r>
              <a:rPr lang="de-DE" sz="1200" dirty="0">
                <a:latin typeface="Lato"/>
                <a:ea typeface="Lato"/>
                <a:cs typeface="Segoe UI"/>
              </a:rPr>
              <a:t> </a:t>
            </a:r>
            <a:r>
              <a:rPr lang="de-DE" sz="1200" dirty="0" err="1">
                <a:latin typeface="Lato"/>
                <a:ea typeface="Lato"/>
                <a:cs typeface="Segoe UI"/>
              </a:rPr>
              <a:t>calculation</a:t>
            </a:r>
            <a:r>
              <a:rPr lang="de-DE" sz="1200" dirty="0">
                <a:latin typeface="Lato"/>
                <a:ea typeface="Lato"/>
                <a:cs typeface="Segoe UI"/>
              </a:rPr>
              <a:t> </a:t>
            </a:r>
            <a:r>
              <a:rPr lang="de-DE" sz="1200" dirty="0" err="1">
                <a:latin typeface="Lato"/>
                <a:ea typeface="Lato"/>
                <a:cs typeface="Segoe UI"/>
              </a:rPr>
              <a:t>results</a:t>
            </a:r>
            <a:br>
              <a:rPr lang="de-DE" sz="1200" b="1" dirty="0">
                <a:solidFill>
                  <a:srgbClr val="2CB6E7"/>
                </a:solidFill>
                <a:latin typeface="Lato"/>
                <a:ea typeface="Lato"/>
                <a:cs typeface="Segoe UI"/>
              </a:rPr>
            </a:br>
            <a:endParaRPr lang="de-DE" sz="1200" b="1" dirty="0">
              <a:solidFill>
                <a:srgbClr val="2CB6E7"/>
              </a:solidFill>
              <a:latin typeface="Lato"/>
              <a:ea typeface="Lato"/>
              <a:cs typeface="Segoe UI"/>
            </a:endParaRPr>
          </a:p>
          <a:p>
            <a:pPr>
              <a:lnSpc>
                <a:spcPct val="150000"/>
              </a:lnSpc>
            </a:pPr>
            <a:r>
              <a:rPr lang="de-DE" sz="1200" b="1" dirty="0">
                <a:solidFill>
                  <a:srgbClr val="2CB6E7"/>
                </a:solidFill>
                <a:latin typeface="Lato"/>
                <a:ea typeface="Lato"/>
                <a:cs typeface="Arial"/>
              </a:rPr>
              <a:t>Part II: </a:t>
            </a:r>
            <a:r>
              <a:rPr lang="de-DE" sz="1200" b="1" dirty="0" err="1">
                <a:solidFill>
                  <a:srgbClr val="2CB6E7"/>
                </a:solidFill>
                <a:latin typeface="Lato"/>
                <a:ea typeface="Lato"/>
                <a:cs typeface="Arial"/>
              </a:rPr>
              <a:t>NbS</a:t>
            </a:r>
            <a:r>
              <a:rPr lang="de-DE" sz="1200" b="1" dirty="0">
                <a:solidFill>
                  <a:srgbClr val="2CB6E7"/>
                </a:solidFill>
                <a:latin typeface="Lato"/>
                <a:ea typeface="Lato"/>
                <a:cs typeface="Arial"/>
              </a:rPr>
              <a:t> design </a:t>
            </a:r>
            <a:r>
              <a:rPr lang="de-DE" sz="1200" b="1" dirty="0" err="1">
                <a:solidFill>
                  <a:srgbClr val="2CB6E7"/>
                </a:solidFill>
                <a:latin typeface="Lato"/>
                <a:ea typeface="Lato"/>
                <a:cs typeface="Arial"/>
              </a:rPr>
              <a:t>process</a:t>
            </a:r>
            <a:r>
              <a:rPr lang="de-DE" sz="1200" b="1" dirty="0">
                <a:solidFill>
                  <a:srgbClr val="2CB6E7"/>
                </a:solidFill>
                <a:latin typeface="Lato"/>
                <a:ea typeface="Lato"/>
                <a:cs typeface="Arial"/>
              </a:rPr>
              <a:t> &amp; </a:t>
            </a:r>
            <a:r>
              <a:rPr lang="de-DE" sz="1200" b="1" dirty="0" err="1">
                <a:solidFill>
                  <a:srgbClr val="2CB6E7"/>
                </a:solidFill>
                <a:latin typeface="Lato"/>
                <a:ea typeface="Lato"/>
                <a:cs typeface="Arial"/>
              </a:rPr>
              <a:t>implementation</a:t>
            </a:r>
            <a:endParaRPr lang="de-DE" sz="1200" b="1" dirty="0">
              <a:solidFill>
                <a:srgbClr val="2CB6E7"/>
              </a:solidFill>
              <a:latin typeface="Lato"/>
              <a:ea typeface="Lato"/>
              <a:cs typeface="Arial"/>
            </a:endParaRPr>
          </a:p>
          <a:p>
            <a:pPr marL="285750" indent="-285750">
              <a:lnSpc>
                <a:spcPct val="150000"/>
              </a:lnSpc>
              <a:buClr>
                <a:srgbClr val="00A7E2"/>
              </a:buClr>
              <a:buFont typeface="Arial" panose="020B0604020202020204" pitchFamily="34" charset="0"/>
              <a:buChar char="•"/>
            </a:pPr>
            <a:r>
              <a:rPr lang="de-DE" sz="1200" dirty="0" err="1">
                <a:latin typeface="Lato"/>
                <a:ea typeface="Lato"/>
                <a:cs typeface="Arial"/>
              </a:rPr>
              <a:t>Examples</a:t>
            </a:r>
            <a:r>
              <a:rPr lang="de-DE" sz="1200" dirty="0">
                <a:latin typeface="Lato"/>
                <a:ea typeface="Lato"/>
                <a:cs typeface="Arial"/>
              </a:rPr>
              <a:t> </a:t>
            </a:r>
            <a:r>
              <a:rPr lang="de-DE" sz="1200" dirty="0" err="1">
                <a:latin typeface="Lato"/>
                <a:ea typeface="Lato"/>
                <a:cs typeface="Arial"/>
              </a:rPr>
              <a:t>from</a:t>
            </a:r>
            <a:r>
              <a:rPr lang="de-DE" sz="1200" dirty="0">
                <a:latin typeface="Lato"/>
                <a:ea typeface="Lato"/>
                <a:cs typeface="Arial"/>
              </a:rPr>
              <a:t> OPERANDUM</a:t>
            </a:r>
            <a:br>
              <a:rPr lang="de-DE" sz="1200" dirty="0">
                <a:latin typeface="Lato"/>
                <a:ea typeface="+mn-lt"/>
                <a:cs typeface="+mn-lt"/>
              </a:rPr>
            </a:br>
            <a:endParaRPr lang="de-DE" sz="1200" dirty="0">
              <a:solidFill>
                <a:schemeClr val="tx1">
                  <a:lumMod val="75000"/>
                  <a:lumOff val="25000"/>
                </a:schemeClr>
              </a:solidFill>
              <a:latin typeface="Lato"/>
              <a:ea typeface="+mn-lt"/>
              <a:cs typeface="Calibri"/>
            </a:endParaRPr>
          </a:p>
          <a:p>
            <a:pPr>
              <a:lnSpc>
                <a:spcPct val="150000"/>
              </a:lnSpc>
            </a:pPr>
            <a:r>
              <a:rPr lang="de-DE" sz="1200" b="0" dirty="0">
                <a:solidFill>
                  <a:srgbClr val="2CB6E7"/>
                </a:solidFill>
                <a:latin typeface="Lato"/>
                <a:ea typeface="Lato"/>
                <a:cs typeface="Arial"/>
              </a:rPr>
              <a:t>These </a:t>
            </a:r>
            <a:r>
              <a:rPr lang="de-DE" sz="1200" b="0" dirty="0" err="1">
                <a:solidFill>
                  <a:srgbClr val="2CB6E7"/>
                </a:solidFill>
                <a:latin typeface="Lato"/>
                <a:ea typeface="Lato"/>
                <a:cs typeface="Arial"/>
              </a:rPr>
              <a:t>training</a:t>
            </a:r>
            <a:r>
              <a:rPr lang="de-DE" sz="1200" b="0" dirty="0">
                <a:solidFill>
                  <a:srgbClr val="2CB6E7"/>
                </a:solidFill>
                <a:latin typeface="Lato"/>
                <a:ea typeface="Lato"/>
                <a:cs typeface="Arial"/>
              </a:rPr>
              <a:t> </a:t>
            </a:r>
            <a:r>
              <a:rPr lang="de-DE" sz="1200" b="0" dirty="0" err="1">
                <a:solidFill>
                  <a:srgbClr val="2CB6E7"/>
                </a:solidFill>
                <a:latin typeface="Lato"/>
                <a:ea typeface="Lato"/>
                <a:cs typeface="Arial"/>
              </a:rPr>
              <a:t>materials</a:t>
            </a:r>
            <a:r>
              <a:rPr lang="de-DE" sz="1200" b="0" dirty="0">
                <a:solidFill>
                  <a:srgbClr val="2CB6E7"/>
                </a:solidFill>
                <a:latin typeface="Lato"/>
                <a:ea typeface="Lato"/>
                <a:cs typeface="Arial"/>
              </a:rPr>
              <a:t> </a:t>
            </a:r>
            <a:r>
              <a:rPr lang="de-DE" sz="1200" b="0" dirty="0" err="1">
                <a:solidFill>
                  <a:srgbClr val="2CB6E7"/>
                </a:solidFill>
                <a:latin typeface="Lato"/>
                <a:ea typeface="Lato"/>
                <a:cs typeface="Arial"/>
              </a:rPr>
              <a:t>are</a:t>
            </a:r>
            <a:r>
              <a:rPr lang="de-DE" sz="1200" b="0" dirty="0">
                <a:solidFill>
                  <a:srgbClr val="2CB6E7"/>
                </a:solidFill>
                <a:latin typeface="Lato"/>
                <a:ea typeface="Lato"/>
                <a:cs typeface="Arial"/>
              </a:rPr>
              <a:t> </a:t>
            </a:r>
            <a:r>
              <a:rPr lang="de-DE" sz="1200" b="0" dirty="0" err="1">
                <a:solidFill>
                  <a:srgbClr val="2CB6E7"/>
                </a:solidFill>
                <a:latin typeface="Lato"/>
                <a:ea typeface="Lato"/>
                <a:cs typeface="Arial"/>
              </a:rPr>
              <a:t>developed</a:t>
            </a:r>
            <a:r>
              <a:rPr lang="de-DE" sz="1200" b="0" dirty="0">
                <a:solidFill>
                  <a:srgbClr val="2CB6E7"/>
                </a:solidFill>
                <a:latin typeface="Lato"/>
                <a:ea typeface="Lato"/>
                <a:cs typeface="Arial"/>
              </a:rPr>
              <a:t> </a:t>
            </a:r>
            <a:r>
              <a:rPr lang="de-DE" sz="1200" b="0" dirty="0" err="1">
                <a:solidFill>
                  <a:srgbClr val="2CB6E7"/>
                </a:solidFill>
                <a:latin typeface="Lato"/>
                <a:ea typeface="Lato"/>
                <a:cs typeface="Arial"/>
              </a:rPr>
              <a:t>by</a:t>
            </a:r>
            <a:r>
              <a:rPr lang="de-DE" sz="1200" b="0" dirty="0">
                <a:solidFill>
                  <a:srgbClr val="2CB6E7"/>
                </a:solidFill>
                <a:latin typeface="Lato"/>
                <a:ea typeface="Lato"/>
                <a:cs typeface="Arial"/>
              </a:rPr>
              <a:t> UNESCO in </a:t>
            </a:r>
            <a:r>
              <a:rPr lang="de-DE" sz="1200" b="0" dirty="0" err="1">
                <a:solidFill>
                  <a:srgbClr val="2CB6E7"/>
                </a:solidFill>
                <a:latin typeface="Lato"/>
                <a:ea typeface="Lato"/>
                <a:cs typeface="Arial"/>
              </a:rPr>
              <a:t>collaboration</a:t>
            </a:r>
            <a:r>
              <a:rPr lang="de-DE" sz="1200" b="0" dirty="0">
                <a:solidFill>
                  <a:srgbClr val="2CB6E7"/>
                </a:solidFill>
                <a:latin typeface="Lato"/>
                <a:ea typeface="Lato"/>
                <a:cs typeface="Arial"/>
              </a:rPr>
              <a:t> </a:t>
            </a:r>
            <a:r>
              <a:rPr lang="de-DE" sz="1200" b="0" dirty="0" err="1">
                <a:solidFill>
                  <a:srgbClr val="2CB6E7"/>
                </a:solidFill>
                <a:latin typeface="Lato"/>
                <a:ea typeface="Lato"/>
                <a:cs typeface="Arial"/>
              </a:rPr>
              <a:t>with</a:t>
            </a:r>
            <a:r>
              <a:rPr lang="de-DE" sz="1200" b="0" dirty="0">
                <a:solidFill>
                  <a:srgbClr val="2CB6E7"/>
                </a:solidFill>
                <a:latin typeface="Lato"/>
                <a:ea typeface="Lato"/>
                <a:cs typeface="Arial"/>
              </a:rPr>
              <a:t> Rina-C and </a:t>
            </a:r>
            <a:r>
              <a:rPr lang="de-DE" sz="1200" b="0" dirty="0" err="1">
                <a:solidFill>
                  <a:srgbClr val="2CB6E7"/>
                </a:solidFill>
                <a:latin typeface="Lato"/>
                <a:ea typeface="Lato"/>
                <a:cs typeface="Arial"/>
              </a:rPr>
              <a:t>the</a:t>
            </a:r>
            <a:r>
              <a:rPr lang="de-DE" sz="1200" b="0" dirty="0">
                <a:solidFill>
                  <a:srgbClr val="2CB6E7"/>
                </a:solidFill>
                <a:latin typeface="Lato"/>
                <a:ea typeface="Lato"/>
                <a:cs typeface="Arial"/>
              </a:rPr>
              <a:t> University </a:t>
            </a:r>
            <a:r>
              <a:rPr lang="de-DE" sz="1200" b="0" dirty="0" err="1">
                <a:solidFill>
                  <a:srgbClr val="2CB6E7"/>
                </a:solidFill>
                <a:latin typeface="Lato"/>
                <a:ea typeface="Lato"/>
                <a:cs typeface="Arial"/>
              </a:rPr>
              <a:t>of</a:t>
            </a:r>
            <a:r>
              <a:rPr lang="de-DE" sz="1200" b="0" dirty="0">
                <a:solidFill>
                  <a:srgbClr val="2CB6E7"/>
                </a:solidFill>
                <a:latin typeface="Lato"/>
                <a:ea typeface="Lato"/>
                <a:cs typeface="Arial"/>
              </a:rPr>
              <a:t> Bologna</a:t>
            </a:r>
          </a:p>
          <a:p>
            <a:pPr marL="285750" indent="-285750">
              <a:lnSpc>
                <a:spcPct val="150000"/>
              </a:lnSpc>
              <a:buFont typeface="Arial" panose="020B0604020202020204" pitchFamily="34" charset="0"/>
              <a:buChar char="•"/>
            </a:pPr>
            <a:endParaRPr lang="de-DE" sz="1200" dirty="0">
              <a:solidFill>
                <a:schemeClr val="tx1">
                  <a:lumMod val="75000"/>
                  <a:lumOff val="25000"/>
                </a:schemeClr>
              </a:solidFill>
              <a:latin typeface="Lato"/>
              <a:ea typeface="Lato"/>
              <a:cs typeface="Arial"/>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t>3</a:t>
            </a:fld>
            <a:endParaRPr lang="en-US"/>
          </a:p>
        </p:txBody>
      </p:sp>
    </p:spTree>
    <p:extLst>
      <p:ext uri="{BB962C8B-B14F-4D97-AF65-F5344CB8AC3E}">
        <p14:creationId xmlns:p14="http://schemas.microsoft.com/office/powerpoint/2010/main" val="2935019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IE" sz="1400" i="0" dirty="0">
                <a:latin typeface="Lato"/>
                <a:ea typeface="Lato"/>
                <a:cs typeface="Lato"/>
              </a:rPr>
              <a:t>After completing this training unit, you should be able to understand:</a:t>
            </a:r>
            <a:endParaRPr lang="en-IE" sz="1200" i="0"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200" i="0" dirty="0">
                <a:latin typeface="Lato"/>
                <a:ea typeface="Lato"/>
                <a:cs typeface="Lato"/>
              </a:rPr>
              <a:t>How an engineering process is managed</a:t>
            </a:r>
          </a:p>
          <a:p>
            <a:pPr marL="285750" indent="-285750">
              <a:lnSpc>
                <a:spcPct val="150000"/>
              </a:lnSpc>
              <a:buClr>
                <a:srgbClr val="00A7E2"/>
              </a:buClr>
              <a:buFont typeface="Arial" panose="020B0604020202020204" pitchFamily="34" charset="0"/>
              <a:buChar char="•"/>
            </a:pPr>
            <a:r>
              <a:rPr lang="en-IE" sz="1200" i="0" dirty="0">
                <a:latin typeface="Lato"/>
                <a:ea typeface="Lato"/>
                <a:cs typeface="Lato"/>
              </a:rPr>
              <a:t>How the engineering method can be applied to </a:t>
            </a:r>
            <a:r>
              <a:rPr lang="en-IE" sz="1200" i="0" dirty="0" err="1">
                <a:latin typeface="Lato"/>
                <a:ea typeface="Lato"/>
                <a:cs typeface="Lato"/>
              </a:rPr>
              <a:t>NbS</a:t>
            </a:r>
            <a:endParaRPr lang="en-IE" sz="1200" i="0"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200" i="0" dirty="0">
                <a:latin typeface="Lato"/>
                <a:ea typeface="Lato"/>
                <a:cs typeface="Lato"/>
              </a:rPr>
              <a:t>The application of quantitative approach vs the qualitative approach in the definition of </a:t>
            </a:r>
            <a:r>
              <a:rPr lang="en-IE" sz="1200" i="0" dirty="0" err="1">
                <a:latin typeface="Lato"/>
                <a:ea typeface="Lato"/>
                <a:cs typeface="Lato"/>
              </a:rPr>
              <a:t>NbS</a:t>
            </a:r>
            <a:endParaRPr lang="en-IE" sz="1200" i="0"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200" i="0" dirty="0">
                <a:latin typeface="Lato"/>
                <a:ea typeface="Lato"/>
                <a:cs typeface="Lato"/>
              </a:rPr>
              <a:t>How the evaluate the reliability of a </a:t>
            </a:r>
            <a:r>
              <a:rPr lang="en-IE" sz="1200" i="0" dirty="0" err="1">
                <a:latin typeface="Lato"/>
                <a:ea typeface="Lato"/>
                <a:cs typeface="Lato"/>
              </a:rPr>
              <a:t>NbS</a:t>
            </a:r>
            <a:endParaRPr lang="en-IE" sz="1200" i="0"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200" i="0" dirty="0">
                <a:latin typeface="Lato"/>
                <a:ea typeface="Lato"/>
                <a:cs typeface="Lato"/>
              </a:rPr>
              <a:t>Starting with the actual implementation: the OPERANDUM approach of engineering of a new </a:t>
            </a:r>
            <a:r>
              <a:rPr lang="en-IE" sz="1200" i="0" dirty="0" err="1">
                <a:latin typeface="Lato"/>
                <a:ea typeface="Lato"/>
                <a:cs typeface="Lato"/>
              </a:rPr>
              <a:t>NbS</a:t>
            </a:r>
            <a:endParaRPr lang="en-IE" sz="1200" i="0" dirty="0">
              <a:latin typeface="Lato"/>
              <a:ea typeface="Lato"/>
              <a:cs typeface="Lato"/>
            </a:endParaRPr>
          </a:p>
          <a:p>
            <a:pPr>
              <a:lnSpc>
                <a:spcPct val="150000"/>
              </a:lnSpc>
            </a:pPr>
            <a:endParaRPr lang="en-IE" sz="1400" i="0" dirty="0">
              <a:latin typeface="Lato"/>
              <a:ea typeface="Lato"/>
              <a:cs typeface="Lato"/>
            </a:endParaRPr>
          </a:p>
          <a:p>
            <a:pPr>
              <a:lnSpc>
                <a:spcPct val="150000"/>
              </a:lnSpc>
            </a:pPr>
            <a:br>
              <a:rPr lang="en-IE" sz="600" i="0" dirty="0">
                <a:latin typeface="Lato" panose="020F0502020204030203" pitchFamily="34" charset="0"/>
                <a:ea typeface="Lato" panose="020F0502020204030203" pitchFamily="34" charset="0"/>
                <a:cs typeface="Lato" panose="020F0502020204030203" pitchFamily="34" charset="0"/>
              </a:rPr>
            </a:br>
            <a:endParaRPr lang="en-IE" sz="600" i="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200" i="0" dirty="0">
              <a:latin typeface="Lato"/>
              <a:ea typeface="Lato"/>
              <a:cs typeface="Lato"/>
            </a:endParaRPr>
          </a:p>
          <a:p>
            <a:pPr marL="285750" indent="-285750">
              <a:lnSpc>
                <a:spcPct val="150000"/>
              </a:lnSpc>
              <a:buClr>
                <a:srgbClr val="00A7E2"/>
              </a:buClr>
              <a:buFont typeface="Arial,Sans-Serif"/>
              <a:buChar char="•"/>
            </a:pPr>
            <a:endParaRPr lang="en-IE" sz="1200" i="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200" i="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900" i="0" dirty="0">
              <a:latin typeface="Lato" panose="020F0502020204030203" pitchFamily="34" charset="0"/>
              <a:ea typeface="Lato" panose="020F0502020204030203" pitchFamily="34" charset="0"/>
              <a:cs typeface="Lato" panose="020F0502020204030203" pitchFamily="34" charset="0"/>
            </a:endParaRPr>
          </a:p>
          <a:p>
            <a:endParaRPr lang="en-IE" sz="600" i="0" dirty="0">
              <a:latin typeface="Lato" panose="020F0502020204030203" pitchFamily="34" charset="0"/>
              <a:ea typeface="Lato" panose="020F0502020204030203" pitchFamily="34" charset="0"/>
              <a:cs typeface="Lato" panose="020F0502020204030203" pitchFamily="34" charset="0"/>
            </a:endParaRPr>
          </a:p>
          <a:p>
            <a:endParaRPr lang="en-IE" b="1" i="0" dirty="0">
              <a:solidFill>
                <a:srgbClr val="00A7E2"/>
              </a:solidFill>
              <a:latin typeface="Lato" panose="020F0502020204030203" pitchFamily="34" charset="0"/>
              <a:ea typeface="Lato" panose="020F0502020204030203" pitchFamily="34" charset="0"/>
              <a:cs typeface="Lato" panose="020F0502020204030203" pitchFamily="34" charset="0"/>
            </a:endParaRPr>
          </a:p>
          <a:p>
            <a:endParaRPr lang="en-US" i="0" dirty="0"/>
          </a:p>
        </p:txBody>
      </p:sp>
      <p:sp>
        <p:nvSpPr>
          <p:cNvPr id="4" name="Slide Number Placeholder 3"/>
          <p:cNvSpPr>
            <a:spLocks noGrp="1"/>
          </p:cNvSpPr>
          <p:nvPr>
            <p:ph type="sldNum" sz="quarter" idx="5"/>
          </p:nvPr>
        </p:nvSpPr>
        <p:spPr/>
        <p:txBody>
          <a:bodyPr/>
          <a:lstStyle/>
          <a:p>
            <a:fld id="{55E79B1B-EC0D-4C76-81FD-7AAED1DE532C}" type="slidenum">
              <a:t>4</a:t>
            </a:fld>
            <a:endParaRPr lang="en-US"/>
          </a:p>
        </p:txBody>
      </p:sp>
    </p:spTree>
    <p:extLst>
      <p:ext uri="{BB962C8B-B14F-4D97-AF65-F5344CB8AC3E}">
        <p14:creationId xmlns:p14="http://schemas.microsoft.com/office/powerpoint/2010/main" val="3316380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a:cs typeface="Calibri"/>
              </a:rPr>
              <a:t>Nature-based Solutions to hydro-meteorological hazards that have been implemented in OPERANDUM Open Air Laboratories</a:t>
            </a:r>
          </a:p>
          <a:p>
            <a:pPr marL="628650" lvl="1" indent="-171450">
              <a:buFont typeface="Arial" panose="020B0604020202020204" pitchFamily="34" charset="0"/>
              <a:buChar char="•"/>
            </a:pPr>
            <a:r>
              <a:rPr lang="en-US" b="0" i="1" dirty="0">
                <a:cs typeface="Calibri"/>
              </a:rPr>
              <a:t>See slide for overview</a:t>
            </a:r>
          </a:p>
        </p:txBody>
      </p:sp>
      <p:sp>
        <p:nvSpPr>
          <p:cNvPr id="4" name="Slide Number Placeholder 3"/>
          <p:cNvSpPr>
            <a:spLocks noGrp="1"/>
          </p:cNvSpPr>
          <p:nvPr>
            <p:ph type="sldNum" sz="quarter" idx="5"/>
          </p:nvPr>
        </p:nvSpPr>
        <p:spPr/>
        <p:txBody>
          <a:bodyPr/>
          <a:lstStyle/>
          <a:p>
            <a:fld id="{55E79B1B-EC0D-4C76-81FD-7AAED1DE532C}" type="slidenum">
              <a:rPr lang="en-US"/>
              <a:t>5</a:t>
            </a:fld>
            <a:endParaRPr lang="en-US"/>
          </a:p>
        </p:txBody>
      </p:sp>
    </p:spTree>
    <p:extLst>
      <p:ext uri="{BB962C8B-B14F-4D97-AF65-F5344CB8AC3E}">
        <p14:creationId xmlns:p14="http://schemas.microsoft.com/office/powerpoint/2010/main" val="9789419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Clr>
                <a:srgbClr val="00A7E2"/>
              </a:buClr>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How are these solutions implemented?</a:t>
            </a:r>
          </a:p>
          <a:p>
            <a:pPr marL="285750" indent="-285750">
              <a:buClr>
                <a:srgbClr val="00A7E2"/>
              </a:buClr>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Traditional engineering approaches are intended as processes based on data and calculations rather than on empirical/expert judgement approaches.</a:t>
            </a: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To make the 25 solutions developed within OPERANDUM easily applicable and compliant with traditional engineering approaches, </a:t>
            </a:r>
            <a:r>
              <a:rPr lang="en-US" dirty="0">
                <a:latin typeface="Lato" panose="020F0502020204030203" pitchFamily="34" charset="0"/>
                <a:ea typeface="Lato" panose="020F0502020204030203" pitchFamily="34" charset="0"/>
                <a:cs typeface="Lato" panose="020F0502020204030203" pitchFamily="34" charset="0"/>
              </a:rPr>
              <a:t>an engineering approach to design </a:t>
            </a:r>
            <a:r>
              <a:rPr lang="en-US" dirty="0" err="1">
                <a:latin typeface="Lato" panose="020F0502020204030203" pitchFamily="34" charset="0"/>
                <a:ea typeface="Lato" panose="020F0502020204030203" pitchFamily="34" charset="0"/>
                <a:cs typeface="Lato" panose="020F0502020204030203" pitchFamily="34" charset="0"/>
              </a:rPr>
              <a:t>NbS</a:t>
            </a:r>
            <a:r>
              <a:rPr lang="en-US" dirty="0">
                <a:latin typeface="Lato" panose="020F0502020204030203" pitchFamily="34" charset="0"/>
                <a:ea typeface="Lato" panose="020F0502020204030203" pitchFamily="34" charset="0"/>
                <a:cs typeface="Lato" panose="020F0502020204030203" pitchFamily="34" charset="0"/>
              </a:rPr>
              <a:t> was developed.</a:t>
            </a:r>
          </a:p>
          <a:p>
            <a:pPr marL="628650" lvl="1" indent="-171450">
              <a:buFont typeface="Arial" panose="020B0604020202020204" pitchFamily="34" charset="0"/>
              <a:buChar char="•"/>
            </a:pPr>
            <a:r>
              <a:rPr lang="en-GB" dirty="0">
                <a:solidFill>
                  <a:srgbClr val="000000"/>
                </a:solidFill>
                <a:latin typeface="Lato" panose="020F0502020204030203" pitchFamily="34" charset="0"/>
                <a:ea typeface="Lato" panose="020F0502020204030203" pitchFamily="34" charset="0"/>
                <a:cs typeface="Lato" panose="020F0502020204030203" pitchFamily="34" charset="0"/>
              </a:rPr>
              <a:t>This approach consists of 5 steps: </a:t>
            </a:r>
          </a:p>
          <a:p>
            <a:pPr marL="1085850" lvl="2" indent="-171450">
              <a:buFont typeface="Arial" panose="020B0604020202020204" pitchFamily="34" charset="0"/>
              <a:buChar char="•"/>
            </a:pPr>
            <a:r>
              <a:rPr lang="en-GB" dirty="0">
                <a:solidFill>
                  <a:srgbClr val="000000"/>
                </a:solidFill>
                <a:latin typeface="Lato" panose="020F0502020204030203" pitchFamily="34" charset="0"/>
                <a:ea typeface="Lato" panose="020F0502020204030203" pitchFamily="34" charset="0"/>
                <a:cs typeface="Lato" panose="020F0502020204030203" pitchFamily="34" charset="0"/>
              </a:rPr>
              <a:t>Problem definition</a:t>
            </a:r>
          </a:p>
          <a:p>
            <a:pPr marL="1085850" lvl="2" indent="-171450">
              <a:buFont typeface="Arial" panose="020B0604020202020204" pitchFamily="34" charset="0"/>
              <a:buChar char="•"/>
            </a:pPr>
            <a:r>
              <a:rPr lang="en-GB" dirty="0">
                <a:solidFill>
                  <a:srgbClr val="000000"/>
                </a:solidFill>
                <a:latin typeface="Lato" panose="020F0502020204030203" pitchFamily="34" charset="0"/>
                <a:ea typeface="Lato" panose="020F0502020204030203" pitchFamily="34" charset="0"/>
                <a:cs typeface="Lato" panose="020F0502020204030203" pitchFamily="34" charset="0"/>
              </a:rPr>
              <a:t>Identification of the input parameters</a:t>
            </a:r>
          </a:p>
          <a:p>
            <a:pPr marL="1085850" lvl="2" indent="-171450">
              <a:buFont typeface="Arial" panose="020B0604020202020204" pitchFamily="34" charset="0"/>
              <a:buChar char="•"/>
            </a:pPr>
            <a:r>
              <a:rPr lang="en-GB" dirty="0">
                <a:solidFill>
                  <a:srgbClr val="000000"/>
                </a:solidFill>
                <a:latin typeface="Lato" panose="020F0502020204030203" pitchFamily="34" charset="0"/>
                <a:ea typeface="Lato" panose="020F0502020204030203" pitchFamily="34" charset="0"/>
                <a:cs typeface="Lato" panose="020F0502020204030203" pitchFamily="34" charset="0"/>
              </a:rPr>
              <a:t>Solution behaviour modelling</a:t>
            </a:r>
          </a:p>
          <a:p>
            <a:pPr marL="1085850" lvl="2" indent="-171450">
              <a:buFont typeface="Arial" panose="020B0604020202020204" pitchFamily="34" charset="0"/>
              <a:buChar char="•"/>
            </a:pPr>
            <a:r>
              <a:rPr lang="en-GB" dirty="0">
                <a:solidFill>
                  <a:srgbClr val="000000"/>
                </a:solidFill>
                <a:latin typeface="Lato" panose="020F0502020204030203" pitchFamily="34" charset="0"/>
                <a:ea typeface="Lato" panose="020F0502020204030203" pitchFamily="34" charset="0"/>
                <a:cs typeface="Lato" panose="020F0502020204030203" pitchFamily="34" charset="0"/>
              </a:rPr>
              <a:t>Calculations and checks</a:t>
            </a:r>
          </a:p>
          <a:p>
            <a:pPr marL="1085850" lvl="2" indent="-171450">
              <a:buFont typeface="Arial" panose="020B0604020202020204" pitchFamily="34" charset="0"/>
              <a:buChar char="•"/>
            </a:pPr>
            <a:r>
              <a:rPr lang="en-GB" dirty="0">
                <a:solidFill>
                  <a:srgbClr val="000000"/>
                </a:solidFill>
                <a:latin typeface="Lato" panose="020F0502020204030203" pitchFamily="34" charset="0"/>
                <a:ea typeface="Lato" panose="020F0502020204030203" pitchFamily="34" charset="0"/>
                <a:cs typeface="Lato" panose="020F0502020204030203" pitchFamily="34" charset="0"/>
              </a:rPr>
              <a:t>Analysis and assessment of calculation results</a:t>
            </a:r>
          </a:p>
          <a:p>
            <a:pPr>
              <a:lnSpc>
                <a:spcPts val="1620"/>
              </a:lnSpc>
            </a:pPr>
            <a:endParaRPr lang="es-ES"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6</a:t>
            </a:fld>
            <a:endParaRPr lang="en-US"/>
          </a:p>
        </p:txBody>
      </p:sp>
    </p:spTree>
    <p:extLst>
      <p:ext uri="{BB962C8B-B14F-4D97-AF65-F5344CB8AC3E}">
        <p14:creationId xmlns:p14="http://schemas.microsoft.com/office/powerpoint/2010/main" val="3016099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Lato"/>
                <a:ea typeface="+mn-lt"/>
                <a:cs typeface="+mn-lt"/>
              </a:rPr>
              <a:t>This refers to the general </a:t>
            </a:r>
            <a:r>
              <a:rPr lang="en-US" sz="1200" b="1" dirty="0">
                <a:latin typeface="Lato"/>
                <a:ea typeface="+mn-lt"/>
                <a:cs typeface="+mn-lt"/>
              </a:rPr>
              <a:t>understanding of a specific event or process </a:t>
            </a:r>
            <a:r>
              <a:rPr lang="en-US" sz="1200" dirty="0">
                <a:latin typeface="Lato"/>
                <a:ea typeface="+mn-lt"/>
                <a:cs typeface="+mn-lt"/>
              </a:rPr>
              <a:t>which generates </a:t>
            </a:r>
            <a:r>
              <a:rPr lang="en-US" sz="1200" b="1" dirty="0">
                <a:latin typeface="Lato"/>
                <a:ea typeface="+mn-lt"/>
                <a:cs typeface="+mn-lt"/>
              </a:rPr>
              <a:t>negative impacts </a:t>
            </a:r>
            <a:r>
              <a:rPr lang="en-US" sz="1200" dirty="0">
                <a:latin typeface="Lato"/>
                <a:ea typeface="+mn-lt"/>
                <a:cs typeface="+mn-lt"/>
              </a:rPr>
              <a:t>on a given area. The target is the definition of the </a:t>
            </a:r>
            <a:r>
              <a:rPr lang="en-US" sz="1200" b="1" dirty="0">
                <a:latin typeface="Lato"/>
                <a:ea typeface="+mn-lt"/>
                <a:cs typeface="+mn-lt"/>
              </a:rPr>
              <a:t>problem to be solved </a:t>
            </a:r>
            <a:r>
              <a:rPr lang="en-US" sz="1200" dirty="0">
                <a:latin typeface="Lato"/>
                <a:ea typeface="+mn-lt"/>
                <a:cs typeface="+mn-lt"/>
              </a:rPr>
              <a:t>or, in a wider sense, </a:t>
            </a:r>
            <a:r>
              <a:rPr lang="en-US" sz="1200" b="1" dirty="0">
                <a:latin typeface="Lato"/>
                <a:ea typeface="+mn-lt"/>
                <a:cs typeface="+mn-lt"/>
              </a:rPr>
              <a:t>the aspects to be improved</a:t>
            </a:r>
            <a:r>
              <a:rPr lang="en-US" sz="1200" dirty="0">
                <a:latin typeface="Lato"/>
                <a:ea typeface="+mn-lt"/>
                <a:cs typeface="+mn-lt"/>
              </a:rPr>
              <a:t>, and the </a:t>
            </a:r>
            <a:r>
              <a:rPr lang="en-US" sz="1200" b="1" dirty="0">
                <a:latin typeface="Lato"/>
                <a:ea typeface="+mn-lt"/>
                <a:cs typeface="+mn-lt"/>
              </a:rPr>
              <a:t>comprehension</a:t>
            </a:r>
            <a:r>
              <a:rPr lang="en-US" sz="1200" dirty="0">
                <a:latin typeface="Lato"/>
                <a:ea typeface="+mn-lt"/>
                <a:cs typeface="+mn-lt"/>
              </a:rPr>
              <a:t> of the </a:t>
            </a:r>
            <a:r>
              <a:rPr lang="en-US" sz="1200" b="1" dirty="0">
                <a:latin typeface="Lato"/>
                <a:ea typeface="+mn-lt"/>
                <a:cs typeface="+mn-lt"/>
              </a:rPr>
              <a:t>main causes </a:t>
            </a:r>
            <a:r>
              <a:rPr lang="en-US" sz="1200" dirty="0">
                <a:latin typeface="Lato"/>
                <a:ea typeface="+mn-lt"/>
                <a:cs typeface="+mn-lt"/>
              </a:rPr>
              <a:t>involved in the event in order to </a:t>
            </a:r>
            <a:r>
              <a:rPr lang="en-US" sz="1200" b="1" dirty="0">
                <a:latin typeface="Lato"/>
                <a:ea typeface="+mn-lt"/>
                <a:cs typeface="+mn-lt"/>
              </a:rPr>
              <a:t>define the possible solutions</a:t>
            </a:r>
            <a:r>
              <a:rPr lang="en-US" sz="1200" dirty="0">
                <a:latin typeface="Lato"/>
                <a:ea typeface="+mn-lt"/>
                <a:cs typeface="+mn-lt"/>
              </a:rPr>
              <a:t> able to mitigate their negative effects.</a:t>
            </a:r>
            <a:endParaRPr lang="en-US" sz="1200" b="1" dirty="0">
              <a:latin typeface="Lato"/>
              <a:ea typeface="+mn-lt"/>
              <a:cs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Lato"/>
              <a:ea typeface="+mn-lt"/>
              <a:cs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Lato"/>
                <a:ea typeface="+mn-lt"/>
                <a:cs typeface="+mn-lt"/>
              </a:rPr>
              <a:t>Once the general context of the problem is defined, </a:t>
            </a:r>
            <a:r>
              <a:rPr lang="en-US" sz="1200" b="1" dirty="0">
                <a:latin typeface="Lato"/>
                <a:ea typeface="+mn-lt"/>
                <a:cs typeface="+mn-lt"/>
              </a:rPr>
              <a:t>a solution strategy can be defined</a:t>
            </a:r>
            <a:r>
              <a:rPr lang="en-US" sz="1200" dirty="0">
                <a:latin typeface="Lato"/>
                <a:ea typeface="+mn-lt"/>
                <a:cs typeface="+mn-lt"/>
              </a:rPr>
              <a:t>, evaluating the potential best ways to mitigate the negative effects related to such problem. Of course, a problem may have many different solutions and to select the most appropriate one, the </a:t>
            </a:r>
            <a:r>
              <a:rPr lang="en-US" sz="1200" b="1" dirty="0">
                <a:latin typeface="Lato"/>
                <a:ea typeface="+mn-lt"/>
                <a:cs typeface="+mn-lt"/>
              </a:rPr>
              <a:t>boundary conditions (</a:t>
            </a:r>
            <a:r>
              <a:rPr lang="en-US" sz="1200" dirty="0">
                <a:latin typeface="Lato"/>
                <a:ea typeface="+mn-lt"/>
                <a:cs typeface="+mn-lt"/>
              </a:rPr>
              <a:t>external factors such as economic resources availability, timing of the solution deployment, environmental impacts, regulatory framework and logistics)</a:t>
            </a:r>
            <a:r>
              <a:rPr lang="en-US" sz="1200" b="1" dirty="0">
                <a:latin typeface="Lato"/>
                <a:ea typeface="+mn-lt"/>
                <a:cs typeface="+mn-lt"/>
              </a:rPr>
              <a:t> </a:t>
            </a:r>
            <a:r>
              <a:rPr lang="en-US" sz="1200" dirty="0">
                <a:latin typeface="Lato"/>
                <a:ea typeface="+mn-lt"/>
                <a:cs typeface="+mn-lt"/>
              </a:rPr>
              <a:t>are important. These boundary conditions influence indirectly the effectiveness of the solution: for instance, </a:t>
            </a:r>
            <a:r>
              <a:rPr lang="en-US" sz="1200" b="1" dirty="0">
                <a:latin typeface="Lato"/>
                <a:ea typeface="+mn-lt"/>
                <a:cs typeface="+mn-lt"/>
              </a:rPr>
              <a:t>an ideal optimal solution</a:t>
            </a:r>
            <a:r>
              <a:rPr lang="en-US" sz="1200" dirty="0">
                <a:latin typeface="Lato"/>
                <a:ea typeface="+mn-lt"/>
                <a:cs typeface="+mn-lt"/>
              </a:rPr>
              <a:t> could be </a:t>
            </a:r>
            <a:r>
              <a:rPr lang="en-US" sz="1200" b="1" dirty="0">
                <a:latin typeface="Lato"/>
                <a:ea typeface="+mn-lt"/>
                <a:cs typeface="+mn-lt"/>
              </a:rPr>
              <a:t>too expensive </a:t>
            </a:r>
            <a:r>
              <a:rPr lang="en-US" sz="1200" dirty="0">
                <a:latin typeface="Lato"/>
                <a:ea typeface="+mn-lt"/>
                <a:cs typeface="+mn-lt"/>
              </a:rPr>
              <a:t>or have a </a:t>
            </a:r>
            <a:r>
              <a:rPr lang="en-US" sz="1200" b="1" dirty="0">
                <a:latin typeface="Lato"/>
                <a:ea typeface="+mn-lt"/>
                <a:cs typeface="+mn-lt"/>
              </a:rPr>
              <a:t>huge impact on the local context</a:t>
            </a:r>
            <a:r>
              <a:rPr lang="en-US" sz="1200" dirty="0">
                <a:latin typeface="Lato"/>
                <a:ea typeface="+mn-lt"/>
                <a:cs typeface="+mn-lt"/>
              </a:rPr>
              <a:t>; for this reason an apparently less efficient solution could be preferred, </a:t>
            </a:r>
            <a:r>
              <a:rPr lang="en-US" sz="1200" b="1" dirty="0">
                <a:latin typeface="Lato"/>
                <a:ea typeface="+mn-lt"/>
                <a:cs typeface="+mn-lt"/>
              </a:rPr>
              <a:t>considering a complex balances between pros and cons</a:t>
            </a:r>
            <a:r>
              <a:rPr lang="en-US" sz="1200" dirty="0">
                <a:latin typeface="Lato"/>
                <a:ea typeface="+mn-lt"/>
                <a:cs typeface="+mn-lt"/>
              </a:rPr>
              <a:t>.</a:t>
            </a:r>
            <a:br>
              <a:rPr lang="en-US" sz="1200" dirty="0">
                <a:latin typeface="Lato"/>
                <a:ea typeface="+mn-lt"/>
                <a:cs typeface="+mn-lt"/>
              </a:rPr>
            </a:br>
            <a:endParaRPr lang="en-US" sz="1200" b="1" dirty="0">
              <a:latin typeface="Lato"/>
              <a:ea typeface="+mn-lt"/>
              <a:cs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latin typeface="Lato"/>
                <a:ea typeface="+mn-lt"/>
                <a:cs typeface="+mn-lt"/>
              </a:rPr>
              <a:t>According to </a:t>
            </a:r>
            <a:r>
              <a:rPr lang="en-US" sz="1400" b="1" dirty="0">
                <a:latin typeface="Lato"/>
                <a:ea typeface="+mn-lt"/>
                <a:cs typeface="+mn-lt"/>
              </a:rPr>
              <a:t>different boundary conditions</a:t>
            </a:r>
            <a:r>
              <a:rPr lang="en-US" sz="1400" dirty="0">
                <a:latin typeface="Lato"/>
                <a:ea typeface="+mn-lt"/>
                <a:cs typeface="+mn-lt"/>
              </a:rPr>
              <a:t>, </a:t>
            </a:r>
            <a:r>
              <a:rPr lang="en-US" sz="1400" b="1" dirty="0">
                <a:latin typeface="Lato"/>
                <a:ea typeface="+mn-lt"/>
                <a:cs typeface="+mn-lt"/>
              </a:rPr>
              <a:t>the scale, size and location of the solution may change significantly</a:t>
            </a:r>
            <a:r>
              <a:rPr lang="en-US" sz="1400" dirty="0">
                <a:latin typeface="Lato"/>
                <a:ea typeface="+mn-lt"/>
                <a:cs typeface="+mn-lt"/>
              </a:rPr>
              <a:t>. In addition, two different approaches affecting the selection of the best location can be followed: </a:t>
            </a:r>
          </a:p>
          <a:p>
            <a:pPr marL="1200150" lvl="2" indent="-285750" algn="just">
              <a:buFont typeface="Arial,Sans-Serif"/>
              <a:buChar char="•"/>
            </a:pPr>
            <a:r>
              <a:rPr lang="en-US" sz="1400" b="1" dirty="0">
                <a:latin typeface="Lato"/>
                <a:ea typeface="+mn-lt"/>
                <a:cs typeface="+mn-lt"/>
              </a:rPr>
              <a:t>an active system </a:t>
            </a:r>
            <a:r>
              <a:rPr lang="en-US" sz="1400" dirty="0">
                <a:latin typeface="Lato"/>
                <a:ea typeface="+mn-lt"/>
                <a:cs typeface="+mn-lt"/>
              </a:rPr>
              <a:t>solution </a:t>
            </a:r>
            <a:r>
              <a:rPr lang="en-US" sz="1400" b="1" dirty="0">
                <a:latin typeface="Lato"/>
                <a:ea typeface="+mn-lt"/>
                <a:cs typeface="+mn-lt"/>
              </a:rPr>
              <a:t>targeting the actions </a:t>
            </a:r>
            <a:r>
              <a:rPr lang="en-US" sz="1400" dirty="0">
                <a:latin typeface="Lato"/>
                <a:ea typeface="+mn-lt"/>
                <a:cs typeface="+mn-lt"/>
              </a:rPr>
              <a:t>generating the negative impact</a:t>
            </a:r>
          </a:p>
          <a:p>
            <a:pPr marL="1200150" lvl="2" indent="-285750" algn="just">
              <a:buFont typeface="Arial,Sans-Serif"/>
              <a:buChar char="•"/>
            </a:pPr>
            <a:r>
              <a:rPr lang="en-US" sz="1400" b="1" dirty="0">
                <a:latin typeface="Lato"/>
                <a:ea typeface="+mn-lt"/>
                <a:cs typeface="+mn-lt"/>
              </a:rPr>
              <a:t>a passive system </a:t>
            </a:r>
            <a:r>
              <a:rPr lang="en-US" sz="1400" dirty="0">
                <a:latin typeface="Lato"/>
                <a:ea typeface="+mn-lt"/>
                <a:cs typeface="+mn-lt"/>
              </a:rPr>
              <a:t>solution </a:t>
            </a:r>
            <a:r>
              <a:rPr lang="en-US" sz="1400" b="1" dirty="0">
                <a:latin typeface="Lato"/>
                <a:ea typeface="+mn-lt"/>
                <a:cs typeface="+mn-lt"/>
              </a:rPr>
              <a:t>targeting the negative effects </a:t>
            </a:r>
            <a:r>
              <a:rPr lang="en-US" sz="1400" dirty="0">
                <a:latin typeface="Lato"/>
                <a:ea typeface="+mn-lt"/>
                <a:cs typeface="+mn-lt"/>
              </a:rPr>
              <a:t>only (e.g. local protection or reinforcement). </a:t>
            </a:r>
          </a:p>
          <a:p>
            <a:pPr marL="742950" lvl="1" indent="-285750" algn="just">
              <a:buFont typeface="Arial"/>
              <a:buChar char="•"/>
            </a:pPr>
            <a:r>
              <a:rPr lang="en-US" sz="1400" dirty="0">
                <a:latin typeface="Lato"/>
                <a:ea typeface="+mn-lt"/>
                <a:cs typeface="+mn-lt"/>
              </a:rPr>
              <a:t>In this first step the </a:t>
            </a:r>
            <a:r>
              <a:rPr lang="en-US" sz="1400" b="1" dirty="0">
                <a:latin typeface="Lato"/>
                <a:ea typeface="+mn-lt"/>
                <a:cs typeface="+mn-lt"/>
              </a:rPr>
              <a:t>rough layout for the solution deployment can be defined</a:t>
            </a:r>
            <a:r>
              <a:rPr lang="en-US" sz="1400" dirty="0">
                <a:latin typeface="Lato"/>
                <a:ea typeface="+mn-lt"/>
                <a:cs typeface="+mn-lt"/>
              </a:rPr>
              <a:t>, while the final and detailed configuration can be determined only downstream of the detailed analysis and calculations</a:t>
            </a:r>
          </a:p>
          <a:p>
            <a:pPr marL="742950" lvl="1" indent="-285750" algn="just">
              <a:buFont typeface="Arial"/>
              <a:buChar char="•"/>
            </a:pPr>
            <a:endParaRPr lang="en-US" sz="1400" dirty="0">
              <a:latin typeface="Lato"/>
              <a:ea typeface="+mn-lt"/>
              <a:cs typeface="+mn-lt"/>
            </a:endParaRPr>
          </a:p>
          <a:p>
            <a:pPr marL="285750" marR="0" lvl="0" indent="-285750" algn="just" defTabSz="914400" rtl="0" eaLnBrk="1" fontAlgn="auto" latinLnBrk="0" hangingPunct="1">
              <a:lnSpc>
                <a:spcPct val="100000"/>
              </a:lnSpc>
              <a:spcBef>
                <a:spcPts val="0"/>
              </a:spcBef>
              <a:spcAft>
                <a:spcPts val="0"/>
              </a:spcAft>
              <a:buClrTx/>
              <a:buSzTx/>
              <a:buFont typeface="Arial"/>
              <a:buChar char="•"/>
              <a:tabLst/>
              <a:defRPr/>
            </a:pPr>
            <a:r>
              <a:rPr lang="en-US" sz="1600" dirty="0">
                <a:latin typeface="Lato"/>
                <a:ea typeface="Lato"/>
                <a:cs typeface="Lato"/>
              </a:rPr>
              <a:t>A </a:t>
            </a:r>
            <a:r>
              <a:rPr lang="en-US" sz="1600" b="1" dirty="0">
                <a:latin typeface="Lato"/>
                <a:ea typeface="Lato"/>
                <a:cs typeface="Lato"/>
              </a:rPr>
              <a:t>correct schedule</a:t>
            </a:r>
            <a:r>
              <a:rPr lang="en-US" sz="1600" dirty="0">
                <a:latin typeface="Lato"/>
                <a:ea typeface="Lato"/>
                <a:cs typeface="Lato"/>
              </a:rPr>
              <a:t> is a very relevant aspect because of </a:t>
            </a:r>
            <a:r>
              <a:rPr lang="en-US" sz="1600" b="1" dirty="0">
                <a:latin typeface="Lato"/>
                <a:ea typeface="Lato"/>
                <a:cs typeface="Lato"/>
              </a:rPr>
              <a:t>natural and/or anthropic actions changing during the year</a:t>
            </a:r>
            <a:r>
              <a:rPr lang="en-US" sz="1600" dirty="0">
                <a:latin typeface="Lato"/>
                <a:ea typeface="Lato"/>
                <a:cs typeface="Lato"/>
              </a:rPr>
              <a:t> (e.g. seasonal variations of natural events or different anthropic presence) that may </a:t>
            </a:r>
            <a:r>
              <a:rPr lang="en-US" sz="1600" b="1" dirty="0">
                <a:latin typeface="Lato"/>
                <a:ea typeface="Lato"/>
                <a:cs typeface="Lato"/>
              </a:rPr>
              <a:t>influence the feasibility or the effectiveness of the proposed solution</a:t>
            </a:r>
            <a:r>
              <a:rPr lang="en-US" sz="1600" dirty="0">
                <a:latin typeface="Lato"/>
                <a:ea typeface="Lato"/>
                <a:cs typeface="Lato"/>
              </a:rPr>
              <a:t>.</a:t>
            </a:r>
            <a:endParaRPr lang="en-US" sz="1600" dirty="0">
              <a:latin typeface="Lato"/>
              <a:ea typeface="Lato"/>
              <a:cs typeface="Calibri" panose="020F0502020204030204"/>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7</a:t>
            </a:fld>
            <a:endParaRPr lang="en-US"/>
          </a:p>
        </p:txBody>
      </p:sp>
    </p:spTree>
    <p:extLst>
      <p:ext uri="{BB962C8B-B14F-4D97-AF65-F5344CB8AC3E}">
        <p14:creationId xmlns:p14="http://schemas.microsoft.com/office/powerpoint/2010/main" val="14238646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See slide.</a:t>
            </a:r>
          </a:p>
          <a:p>
            <a:pPr marL="171450" indent="-171450">
              <a:buFont typeface="Arial" panose="020B0604020202020204" pitchFamily="34" charset="0"/>
              <a:buChar char="•"/>
            </a:pPr>
            <a:r>
              <a:rPr lang="en-IE" i="1" dirty="0"/>
              <a:t>Bathymetric conditions refer to the submerged topography and physiographic features of ocean and sea bottoms</a:t>
            </a:r>
          </a:p>
          <a:p>
            <a:pPr marL="171450" indent="-171450">
              <a:buFont typeface="Arial" panose="020B0604020202020204" pitchFamily="34" charset="0"/>
              <a:buChar char="•"/>
            </a:pPr>
            <a:r>
              <a:rPr lang="en-IE" i="1" dirty="0" err="1"/>
              <a:t>Metocean</a:t>
            </a:r>
            <a:r>
              <a:rPr lang="en-IE" i="1" dirty="0"/>
              <a:t> refers to the of meteorology and (physical) oceanography</a:t>
            </a:r>
          </a:p>
        </p:txBody>
      </p:sp>
      <p:sp>
        <p:nvSpPr>
          <p:cNvPr id="4" name="Slide Number Placeholder 3"/>
          <p:cNvSpPr>
            <a:spLocks noGrp="1"/>
          </p:cNvSpPr>
          <p:nvPr>
            <p:ph type="sldNum" sz="quarter" idx="5"/>
          </p:nvPr>
        </p:nvSpPr>
        <p:spPr/>
        <p:txBody>
          <a:bodyPr/>
          <a:lstStyle/>
          <a:p>
            <a:fld id="{55E79B1B-EC0D-4C76-81FD-7AAED1DE532C}" type="slidenum">
              <a:rPr lang="en-US"/>
              <a:t>8</a:t>
            </a:fld>
            <a:endParaRPr lang="en-US"/>
          </a:p>
        </p:txBody>
      </p:sp>
    </p:spTree>
    <p:extLst>
      <p:ext uri="{BB962C8B-B14F-4D97-AF65-F5344CB8AC3E}">
        <p14:creationId xmlns:p14="http://schemas.microsoft.com/office/powerpoint/2010/main" val="1048087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Lato" panose="020F0502020204030203" pitchFamily="34" charset="0"/>
                <a:ea typeface="Lato" panose="020F0502020204030203" pitchFamily="34" charset="0"/>
                <a:cs typeface="Lato" panose="020F0502020204030203" pitchFamily="34" charset="0"/>
              </a:rPr>
              <a:t>This step is the conceptual core of the approach.</a:t>
            </a:r>
            <a:br>
              <a:rPr lang="en-US" dirty="0">
                <a:latin typeface="Lato" panose="020F0502020204030203" pitchFamily="34" charset="0"/>
                <a:ea typeface="Lato" panose="020F0502020204030203" pitchFamily="34" charset="0"/>
                <a:cs typeface="Lato" panose="020F0502020204030203" pitchFamily="34" charset="0"/>
              </a:rPr>
            </a:br>
            <a:endParaRPr lang="en-US" dirty="0">
              <a:latin typeface="Lato" panose="020F0502020204030203" pitchFamily="34" charset="0"/>
              <a:ea typeface="Lato" panose="020F0502020204030203" pitchFamily="34" charset="0"/>
              <a:cs typeface="Lato" panose="020F0502020204030203"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Lato" panose="020F0502020204030203" pitchFamily="34" charset="0"/>
                <a:ea typeface="Lato" panose="020F0502020204030203" pitchFamily="34" charset="0"/>
                <a:cs typeface="Lato" panose="020F0502020204030203" pitchFamily="34" charset="0"/>
              </a:rPr>
              <a:t>The overall site conditions and the solutions selected in the previous steps have now to be linked by:</a:t>
            </a:r>
          </a:p>
          <a:p>
            <a:pPr marL="742950" lvl="1"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One or more models representing the global behavior of the solution in the actual environment (a model is an analytical representation of the reality.)</a:t>
            </a:r>
          </a:p>
          <a:p>
            <a:pPr marL="742950" lvl="1"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These could be climate models, hydraulic models, etc. </a:t>
            </a:r>
            <a:r>
              <a:rPr lang="en-US" i="1" dirty="0">
                <a:latin typeface="Lato" panose="020F0502020204030203" pitchFamily="34" charset="0"/>
                <a:ea typeface="Lato" panose="020F0502020204030203" pitchFamily="34" charset="0"/>
                <a:cs typeface="Lato" panose="020F0502020204030203" pitchFamily="34" charset="0"/>
              </a:rPr>
              <a:t>(see slide)</a:t>
            </a:r>
          </a:p>
          <a:p>
            <a:pPr marL="742950" lvl="1"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marR="0" lvl="0" indent="-285750" algn="just" defTabSz="914400" rtl="0" eaLnBrk="1" fontAlgn="auto" latinLnBrk="0" hangingPunct="1">
              <a:lnSpc>
                <a:spcPct val="100000"/>
              </a:lnSpc>
              <a:spcBef>
                <a:spcPts val="0"/>
              </a:spcBef>
              <a:spcAft>
                <a:spcPts val="0"/>
              </a:spcAft>
              <a:buClr>
                <a:srgbClr val="00A7E2"/>
              </a:buClr>
              <a:buSzTx/>
              <a:buFont typeface="Arial"/>
              <a:buChar char="•"/>
              <a:tabLst/>
              <a:defRPr/>
            </a:pPr>
            <a:r>
              <a:rPr lang="en-US" dirty="0">
                <a:latin typeface="Lato" panose="020F0502020204030203" pitchFamily="34" charset="0"/>
                <a:ea typeface="Lato" panose="020F0502020204030203" pitchFamily="34" charset="0"/>
                <a:cs typeface="Lato" panose="020F0502020204030203" pitchFamily="34" charset="0"/>
              </a:rPr>
              <a:t>The way the actual parameters are translated in a model in terms of action and capacity of the system is the main critical aspect of this step.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ea typeface="+mn-lt"/>
              <a:cs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ea typeface="+mn-lt"/>
                <a:cs typeface="+mn-lt"/>
              </a:rPr>
              <a:t>In some cases, the model has been already defined in literature and is standardized by regulations, literature studies and guidelines. In other cases, modelling through specialistic software may allow to simulate the interaction between natural actions and the system.</a:t>
            </a: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9</a:t>
            </a:fld>
            <a:endParaRPr lang="en-US"/>
          </a:p>
        </p:txBody>
      </p:sp>
    </p:spTree>
    <p:extLst>
      <p:ext uri="{BB962C8B-B14F-4D97-AF65-F5344CB8AC3E}">
        <p14:creationId xmlns:p14="http://schemas.microsoft.com/office/powerpoint/2010/main" val="1405198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68740424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76610929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44616467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63CA2-98B6-4F09-BAB5-02DF4148DCF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DE"/>
          </a:p>
        </p:txBody>
      </p:sp>
      <p:sp>
        <p:nvSpPr>
          <p:cNvPr id="3" name="Subtitle 2">
            <a:extLst>
              <a:ext uri="{FF2B5EF4-FFF2-40B4-BE49-F238E27FC236}">
                <a16:creationId xmlns:a16="http://schemas.microsoft.com/office/drawing/2014/main" id="{2D1CFB4A-5267-4032-BC04-10E04451FB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DE"/>
          </a:p>
        </p:txBody>
      </p:sp>
      <p:sp>
        <p:nvSpPr>
          <p:cNvPr id="4" name="Date Placeholder 3">
            <a:extLst>
              <a:ext uri="{FF2B5EF4-FFF2-40B4-BE49-F238E27FC236}">
                <a16:creationId xmlns:a16="http://schemas.microsoft.com/office/drawing/2014/main" id="{DFF39A5B-0F96-4B83-9DCA-78D0BDC680DB}"/>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5" name="Footer Placeholder 4">
            <a:extLst>
              <a:ext uri="{FF2B5EF4-FFF2-40B4-BE49-F238E27FC236}">
                <a16:creationId xmlns:a16="http://schemas.microsoft.com/office/drawing/2014/main" id="{A56BDA0C-A6C4-4C13-BFE4-A4B2131D7CC5}"/>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5BCD6F20-D71C-4B95-AE62-9AF916898DDB}"/>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309577863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AE5A-7DDE-4E93-BA7C-AA006E10DE8B}"/>
              </a:ext>
            </a:extLst>
          </p:cNvPr>
          <p:cNvSpPr>
            <a:spLocks noGrp="1"/>
          </p:cNvSpPr>
          <p:nvPr>
            <p:ph type="title"/>
          </p:nvPr>
        </p:nvSpPr>
        <p:spPr/>
        <p:txBody>
          <a:bodyPr/>
          <a:lstStyle/>
          <a:p>
            <a:r>
              <a:rPr lang="en-US"/>
              <a:t>Click to edit Master title style</a:t>
            </a:r>
            <a:endParaRPr lang="en-DE"/>
          </a:p>
        </p:txBody>
      </p:sp>
      <p:sp>
        <p:nvSpPr>
          <p:cNvPr id="3" name="Content Placeholder 2">
            <a:extLst>
              <a:ext uri="{FF2B5EF4-FFF2-40B4-BE49-F238E27FC236}">
                <a16:creationId xmlns:a16="http://schemas.microsoft.com/office/drawing/2014/main" id="{321FBBF9-D6C3-42CB-A087-FA332BDC11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51D2867A-C7D1-4BC8-BF6F-E23266BA6617}"/>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5" name="Footer Placeholder 4">
            <a:extLst>
              <a:ext uri="{FF2B5EF4-FFF2-40B4-BE49-F238E27FC236}">
                <a16:creationId xmlns:a16="http://schemas.microsoft.com/office/drawing/2014/main" id="{B888E0D8-3BE4-48C7-8E75-2EA768314769}"/>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67E89270-F737-4EE3-B574-10A16A22333C}"/>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324964842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8FEAC-8DF8-40CA-9B3B-45D2C22859E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DE"/>
          </a:p>
        </p:txBody>
      </p:sp>
      <p:sp>
        <p:nvSpPr>
          <p:cNvPr id="3" name="Text Placeholder 2">
            <a:extLst>
              <a:ext uri="{FF2B5EF4-FFF2-40B4-BE49-F238E27FC236}">
                <a16:creationId xmlns:a16="http://schemas.microsoft.com/office/drawing/2014/main" id="{2238A9C8-5E93-463A-B4D7-2EACDDA8D3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699BA0-3545-430B-BC66-966E3BB10A81}"/>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5" name="Footer Placeholder 4">
            <a:extLst>
              <a:ext uri="{FF2B5EF4-FFF2-40B4-BE49-F238E27FC236}">
                <a16:creationId xmlns:a16="http://schemas.microsoft.com/office/drawing/2014/main" id="{E5D70EE5-73F5-4E3B-A5AA-F9903C85B83A}"/>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AC16AC32-D888-45B3-95BE-E35C293CBC31}"/>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1436681861"/>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281F1-6C4C-48AC-B7D4-AF708CF4E5A6}"/>
              </a:ext>
            </a:extLst>
          </p:cNvPr>
          <p:cNvSpPr>
            <a:spLocks noGrp="1"/>
          </p:cNvSpPr>
          <p:nvPr>
            <p:ph type="title"/>
          </p:nvPr>
        </p:nvSpPr>
        <p:spPr/>
        <p:txBody>
          <a:bodyPr/>
          <a:lstStyle/>
          <a:p>
            <a:r>
              <a:rPr lang="en-US"/>
              <a:t>Click to edit Master title style</a:t>
            </a:r>
            <a:endParaRPr lang="en-DE"/>
          </a:p>
        </p:txBody>
      </p:sp>
      <p:sp>
        <p:nvSpPr>
          <p:cNvPr id="3" name="Content Placeholder 2">
            <a:extLst>
              <a:ext uri="{FF2B5EF4-FFF2-40B4-BE49-F238E27FC236}">
                <a16:creationId xmlns:a16="http://schemas.microsoft.com/office/drawing/2014/main" id="{E9F24F05-BD24-4880-866B-75080C102E0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Content Placeholder 3">
            <a:extLst>
              <a:ext uri="{FF2B5EF4-FFF2-40B4-BE49-F238E27FC236}">
                <a16:creationId xmlns:a16="http://schemas.microsoft.com/office/drawing/2014/main" id="{8CA21BF2-9CB2-462A-AE72-76505104523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5" name="Date Placeholder 4">
            <a:extLst>
              <a:ext uri="{FF2B5EF4-FFF2-40B4-BE49-F238E27FC236}">
                <a16:creationId xmlns:a16="http://schemas.microsoft.com/office/drawing/2014/main" id="{DF8E4FA0-39B6-45B8-9876-548CC64D3F2E}"/>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6" name="Footer Placeholder 5">
            <a:extLst>
              <a:ext uri="{FF2B5EF4-FFF2-40B4-BE49-F238E27FC236}">
                <a16:creationId xmlns:a16="http://schemas.microsoft.com/office/drawing/2014/main" id="{B2DD7EF0-F974-4DB2-AD8D-B54CA2F013E2}"/>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27F808D5-A91D-46C2-B796-1F5BCA13BFB8}"/>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4000757952"/>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E9AA5-7F37-4BFA-9B34-FFFC1549C7CD}"/>
              </a:ext>
            </a:extLst>
          </p:cNvPr>
          <p:cNvSpPr>
            <a:spLocks noGrp="1"/>
          </p:cNvSpPr>
          <p:nvPr>
            <p:ph type="title"/>
          </p:nvPr>
        </p:nvSpPr>
        <p:spPr>
          <a:xfrm>
            <a:off x="839788" y="365125"/>
            <a:ext cx="10515600" cy="1325563"/>
          </a:xfrm>
        </p:spPr>
        <p:txBody>
          <a:bodyPr/>
          <a:lstStyle/>
          <a:p>
            <a:r>
              <a:rPr lang="en-US"/>
              <a:t>Click to edit Master title style</a:t>
            </a:r>
            <a:endParaRPr lang="en-DE"/>
          </a:p>
        </p:txBody>
      </p:sp>
      <p:sp>
        <p:nvSpPr>
          <p:cNvPr id="3" name="Text Placeholder 2">
            <a:extLst>
              <a:ext uri="{FF2B5EF4-FFF2-40B4-BE49-F238E27FC236}">
                <a16:creationId xmlns:a16="http://schemas.microsoft.com/office/drawing/2014/main" id="{3988156F-00B2-4FA1-A2EC-77E995D9A1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116DECD-AAB4-406C-A7F0-D578396B3C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5" name="Text Placeholder 4">
            <a:extLst>
              <a:ext uri="{FF2B5EF4-FFF2-40B4-BE49-F238E27FC236}">
                <a16:creationId xmlns:a16="http://schemas.microsoft.com/office/drawing/2014/main" id="{99299B42-7B18-4A6B-882D-4FC3AC1801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181FD82-1A34-4AED-8F27-E292C1003A6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7" name="Date Placeholder 6">
            <a:extLst>
              <a:ext uri="{FF2B5EF4-FFF2-40B4-BE49-F238E27FC236}">
                <a16:creationId xmlns:a16="http://schemas.microsoft.com/office/drawing/2014/main" id="{3FED96F2-9476-4C60-8D58-0BBA8FB69FDB}"/>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8" name="Footer Placeholder 7">
            <a:extLst>
              <a:ext uri="{FF2B5EF4-FFF2-40B4-BE49-F238E27FC236}">
                <a16:creationId xmlns:a16="http://schemas.microsoft.com/office/drawing/2014/main" id="{28646586-E213-48C2-A0F6-F76A32AE2046}"/>
              </a:ext>
            </a:extLst>
          </p:cNvPr>
          <p:cNvSpPr>
            <a:spLocks noGrp="1"/>
          </p:cNvSpPr>
          <p:nvPr>
            <p:ph type="ftr" sz="quarter" idx="11"/>
          </p:nvPr>
        </p:nvSpPr>
        <p:spPr/>
        <p:txBody>
          <a:bodyPr/>
          <a:lstStyle/>
          <a:p>
            <a:endParaRPr lang="en-DE"/>
          </a:p>
        </p:txBody>
      </p:sp>
      <p:sp>
        <p:nvSpPr>
          <p:cNvPr id="9" name="Slide Number Placeholder 8">
            <a:extLst>
              <a:ext uri="{FF2B5EF4-FFF2-40B4-BE49-F238E27FC236}">
                <a16:creationId xmlns:a16="http://schemas.microsoft.com/office/drawing/2014/main" id="{781F46DF-B85B-4BC9-A28A-B02C72D80C7D}"/>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4085494281"/>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BBB22F-723F-4461-835D-D39758F39938}"/>
              </a:ext>
            </a:extLst>
          </p:cNvPr>
          <p:cNvSpPr>
            <a:spLocks noGrp="1"/>
          </p:cNvSpPr>
          <p:nvPr>
            <p:ph type="title"/>
          </p:nvPr>
        </p:nvSpPr>
        <p:spPr/>
        <p:txBody>
          <a:bodyPr/>
          <a:lstStyle/>
          <a:p>
            <a:r>
              <a:rPr lang="en-US"/>
              <a:t>Click to edit Master title style</a:t>
            </a:r>
            <a:endParaRPr lang="en-DE"/>
          </a:p>
        </p:txBody>
      </p:sp>
      <p:sp>
        <p:nvSpPr>
          <p:cNvPr id="3" name="Date Placeholder 2">
            <a:extLst>
              <a:ext uri="{FF2B5EF4-FFF2-40B4-BE49-F238E27FC236}">
                <a16:creationId xmlns:a16="http://schemas.microsoft.com/office/drawing/2014/main" id="{B6C3E848-37AA-4019-86A7-74B732B6B995}"/>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4" name="Footer Placeholder 3">
            <a:extLst>
              <a:ext uri="{FF2B5EF4-FFF2-40B4-BE49-F238E27FC236}">
                <a16:creationId xmlns:a16="http://schemas.microsoft.com/office/drawing/2014/main" id="{AB761451-DEE0-46C9-835A-2164A396E723}"/>
              </a:ext>
            </a:extLst>
          </p:cNvPr>
          <p:cNvSpPr>
            <a:spLocks noGrp="1"/>
          </p:cNvSpPr>
          <p:nvPr>
            <p:ph type="ftr" sz="quarter" idx="11"/>
          </p:nvPr>
        </p:nvSpPr>
        <p:spPr/>
        <p:txBody>
          <a:bodyPr/>
          <a:lstStyle/>
          <a:p>
            <a:endParaRPr lang="en-DE"/>
          </a:p>
        </p:txBody>
      </p:sp>
      <p:sp>
        <p:nvSpPr>
          <p:cNvPr id="5" name="Slide Number Placeholder 4">
            <a:extLst>
              <a:ext uri="{FF2B5EF4-FFF2-40B4-BE49-F238E27FC236}">
                <a16:creationId xmlns:a16="http://schemas.microsoft.com/office/drawing/2014/main" id="{EE778F88-EFDA-4C69-AB11-F65FF76002C7}"/>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1714162724"/>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41F8127-1294-4533-89B7-FDF8CD530C5A}"/>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3" name="Footer Placeholder 2">
            <a:extLst>
              <a:ext uri="{FF2B5EF4-FFF2-40B4-BE49-F238E27FC236}">
                <a16:creationId xmlns:a16="http://schemas.microsoft.com/office/drawing/2014/main" id="{A0E233D0-88AB-4340-81AE-223913CB8DF8}"/>
              </a:ext>
            </a:extLst>
          </p:cNvPr>
          <p:cNvSpPr>
            <a:spLocks noGrp="1"/>
          </p:cNvSpPr>
          <p:nvPr>
            <p:ph type="ftr" sz="quarter" idx="11"/>
          </p:nvPr>
        </p:nvSpPr>
        <p:spPr/>
        <p:txBody>
          <a:bodyPr/>
          <a:lstStyle/>
          <a:p>
            <a:endParaRPr lang="en-DE"/>
          </a:p>
        </p:txBody>
      </p:sp>
      <p:sp>
        <p:nvSpPr>
          <p:cNvPr id="4" name="Slide Number Placeholder 3">
            <a:extLst>
              <a:ext uri="{FF2B5EF4-FFF2-40B4-BE49-F238E27FC236}">
                <a16:creationId xmlns:a16="http://schemas.microsoft.com/office/drawing/2014/main" id="{A14BAA18-3E6C-4E43-BDF3-2CBC2E36D14E}"/>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2719448433"/>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8FB75-5A45-43D3-9A08-FB4112D5CD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DE"/>
          </a:p>
        </p:txBody>
      </p:sp>
      <p:sp>
        <p:nvSpPr>
          <p:cNvPr id="3" name="Content Placeholder 2">
            <a:extLst>
              <a:ext uri="{FF2B5EF4-FFF2-40B4-BE49-F238E27FC236}">
                <a16:creationId xmlns:a16="http://schemas.microsoft.com/office/drawing/2014/main" id="{F7E8DF6D-911D-47A2-8E59-C821619795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Text Placeholder 3">
            <a:extLst>
              <a:ext uri="{FF2B5EF4-FFF2-40B4-BE49-F238E27FC236}">
                <a16:creationId xmlns:a16="http://schemas.microsoft.com/office/drawing/2014/main" id="{5384259E-959E-47D4-A446-A661659FE8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F8C00-7251-40B8-88AA-B608081552A0}"/>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6" name="Footer Placeholder 5">
            <a:extLst>
              <a:ext uri="{FF2B5EF4-FFF2-40B4-BE49-F238E27FC236}">
                <a16:creationId xmlns:a16="http://schemas.microsoft.com/office/drawing/2014/main" id="{F223BACA-22AE-45BB-AC68-37AA3F94CFB3}"/>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73DF08BE-2CCB-4441-9FDF-2638D2538D80}"/>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394189188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29920773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3A9B0-4814-4AA4-A4DE-9B1A1561F2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DE"/>
          </a:p>
        </p:txBody>
      </p:sp>
      <p:sp>
        <p:nvSpPr>
          <p:cNvPr id="3" name="Picture Placeholder 2">
            <a:extLst>
              <a:ext uri="{FF2B5EF4-FFF2-40B4-BE49-F238E27FC236}">
                <a16:creationId xmlns:a16="http://schemas.microsoft.com/office/drawing/2014/main" id="{D8216CED-34FC-4A4A-85E7-6EF57EA14B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E"/>
          </a:p>
        </p:txBody>
      </p:sp>
      <p:sp>
        <p:nvSpPr>
          <p:cNvPr id="4" name="Text Placeholder 3">
            <a:extLst>
              <a:ext uri="{FF2B5EF4-FFF2-40B4-BE49-F238E27FC236}">
                <a16:creationId xmlns:a16="http://schemas.microsoft.com/office/drawing/2014/main" id="{E053D981-4578-424A-8DCA-88366735EF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93CC84-C335-4D4C-A5AF-5D06ADCD9780}"/>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6" name="Footer Placeholder 5">
            <a:extLst>
              <a:ext uri="{FF2B5EF4-FFF2-40B4-BE49-F238E27FC236}">
                <a16:creationId xmlns:a16="http://schemas.microsoft.com/office/drawing/2014/main" id="{58B7EE9E-60FA-46F1-B1AA-5AC3D516A39F}"/>
              </a:ext>
            </a:extLst>
          </p:cNvPr>
          <p:cNvSpPr>
            <a:spLocks noGrp="1"/>
          </p:cNvSpPr>
          <p:nvPr>
            <p:ph type="ftr" sz="quarter" idx="11"/>
          </p:nvPr>
        </p:nvSpPr>
        <p:spPr/>
        <p:txBody>
          <a:bodyPr/>
          <a:lstStyle/>
          <a:p>
            <a:endParaRPr lang="en-DE"/>
          </a:p>
        </p:txBody>
      </p:sp>
      <p:sp>
        <p:nvSpPr>
          <p:cNvPr id="7" name="Slide Number Placeholder 6">
            <a:extLst>
              <a:ext uri="{FF2B5EF4-FFF2-40B4-BE49-F238E27FC236}">
                <a16:creationId xmlns:a16="http://schemas.microsoft.com/office/drawing/2014/main" id="{8B809376-BE44-41FC-B39F-43232AA552A6}"/>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1895856378"/>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4922-C7A8-45A2-9AC4-66B4169DB007}"/>
              </a:ext>
            </a:extLst>
          </p:cNvPr>
          <p:cNvSpPr>
            <a:spLocks noGrp="1"/>
          </p:cNvSpPr>
          <p:nvPr>
            <p:ph type="title"/>
          </p:nvPr>
        </p:nvSpPr>
        <p:spPr/>
        <p:txBody>
          <a:bodyPr/>
          <a:lstStyle/>
          <a:p>
            <a:r>
              <a:rPr lang="en-US"/>
              <a:t>Click to edit Master title style</a:t>
            </a:r>
            <a:endParaRPr lang="en-DE"/>
          </a:p>
        </p:txBody>
      </p:sp>
      <p:sp>
        <p:nvSpPr>
          <p:cNvPr id="3" name="Vertical Text Placeholder 2">
            <a:extLst>
              <a:ext uri="{FF2B5EF4-FFF2-40B4-BE49-F238E27FC236}">
                <a16:creationId xmlns:a16="http://schemas.microsoft.com/office/drawing/2014/main" id="{76032B02-BB27-485A-8137-F2261434F25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37A6328E-F72E-4CD7-BD0F-010787994D85}"/>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5" name="Footer Placeholder 4">
            <a:extLst>
              <a:ext uri="{FF2B5EF4-FFF2-40B4-BE49-F238E27FC236}">
                <a16:creationId xmlns:a16="http://schemas.microsoft.com/office/drawing/2014/main" id="{C16A5492-76D0-4E6A-B5E3-11C47EFB4A47}"/>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E24C9DD5-9E30-45BB-BB38-78BFC7A29C9A}"/>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922932825"/>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649095-D487-472E-9F8A-11BA09848BD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DE"/>
          </a:p>
        </p:txBody>
      </p:sp>
      <p:sp>
        <p:nvSpPr>
          <p:cNvPr id="3" name="Vertical Text Placeholder 2">
            <a:extLst>
              <a:ext uri="{FF2B5EF4-FFF2-40B4-BE49-F238E27FC236}">
                <a16:creationId xmlns:a16="http://schemas.microsoft.com/office/drawing/2014/main" id="{601F7F1C-9394-4C28-AB06-590C99777F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269439B3-32DE-4096-A554-C7CA566E992B}"/>
              </a:ext>
            </a:extLst>
          </p:cNvPr>
          <p:cNvSpPr>
            <a:spLocks noGrp="1"/>
          </p:cNvSpPr>
          <p:nvPr>
            <p:ph type="dt" sz="half" idx="10"/>
          </p:nvPr>
        </p:nvSpPr>
        <p:spPr/>
        <p:txBody>
          <a:bodyPr/>
          <a:lstStyle/>
          <a:p>
            <a:fld id="{4749B918-A73A-4529-A2A7-A3DE0BD5FF80}" type="datetimeFigureOut">
              <a:rPr lang="en-DE" smtClean="0"/>
              <a:t>11/3/22</a:t>
            </a:fld>
            <a:endParaRPr lang="en-DE"/>
          </a:p>
        </p:txBody>
      </p:sp>
      <p:sp>
        <p:nvSpPr>
          <p:cNvPr id="5" name="Footer Placeholder 4">
            <a:extLst>
              <a:ext uri="{FF2B5EF4-FFF2-40B4-BE49-F238E27FC236}">
                <a16:creationId xmlns:a16="http://schemas.microsoft.com/office/drawing/2014/main" id="{EA5BE872-F3DE-4C5E-B48B-6DC32916EC35}"/>
              </a:ext>
            </a:extLst>
          </p:cNvPr>
          <p:cNvSpPr>
            <a:spLocks noGrp="1"/>
          </p:cNvSpPr>
          <p:nvPr>
            <p:ph type="ftr" sz="quarter" idx="11"/>
          </p:nvPr>
        </p:nvSpPr>
        <p:spPr/>
        <p:txBody>
          <a:bodyPr/>
          <a:lstStyle/>
          <a:p>
            <a:endParaRPr lang="en-DE"/>
          </a:p>
        </p:txBody>
      </p:sp>
      <p:sp>
        <p:nvSpPr>
          <p:cNvPr id="6" name="Slide Number Placeholder 5">
            <a:extLst>
              <a:ext uri="{FF2B5EF4-FFF2-40B4-BE49-F238E27FC236}">
                <a16:creationId xmlns:a16="http://schemas.microsoft.com/office/drawing/2014/main" id="{2C869900-0730-476B-BA11-455ED56CE189}"/>
              </a:ext>
            </a:extLst>
          </p:cNvPr>
          <p:cNvSpPr>
            <a:spLocks noGrp="1"/>
          </p:cNvSpPr>
          <p:nvPr>
            <p:ph type="sldNum" sz="quarter" idx="12"/>
          </p:nvPr>
        </p:nvSpPr>
        <p:spPr/>
        <p:txBody>
          <a:bodyPr/>
          <a:lstStyle/>
          <a:p>
            <a:fld id="{6D3B92F0-E0A4-4051-8B20-A6759896F7E9}" type="slidenum">
              <a:rPr lang="en-DE" smtClean="0"/>
              <a:t>‹#›</a:t>
            </a:fld>
            <a:endParaRPr lang="en-DE"/>
          </a:p>
        </p:txBody>
      </p:sp>
    </p:spTree>
    <p:extLst>
      <p:ext uri="{BB962C8B-B14F-4D97-AF65-F5344CB8AC3E}">
        <p14:creationId xmlns:p14="http://schemas.microsoft.com/office/powerpoint/2010/main" val="107071995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57090647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09083152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54E025-2BA1-410B-A8AA-ADF2230F6282}" type="datetimeFigureOut">
              <a:rPr lang="en-DE" smtClean="0"/>
              <a:t>11/3/22</a:t>
            </a:fld>
            <a:endParaRPr lang="en-DE"/>
          </a:p>
        </p:txBody>
      </p:sp>
      <p:sp>
        <p:nvSpPr>
          <p:cNvPr id="8" name="Footer Placeholder 7"/>
          <p:cNvSpPr>
            <a:spLocks noGrp="1"/>
          </p:cNvSpPr>
          <p:nvPr>
            <p:ph type="ftr" sz="quarter" idx="11"/>
          </p:nvPr>
        </p:nvSpPr>
        <p:spPr/>
        <p:txBody>
          <a:bodyPr/>
          <a:lstStyle/>
          <a:p>
            <a:endParaRPr lang="en-DE"/>
          </a:p>
        </p:txBody>
      </p:sp>
      <p:sp>
        <p:nvSpPr>
          <p:cNvPr id="9" name="Slide Number Placeholder 8"/>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420004492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54E025-2BA1-410B-A8AA-ADF2230F6282}" type="datetimeFigureOut">
              <a:rPr lang="en-DE" smtClean="0"/>
              <a:t>11/3/22</a:t>
            </a:fld>
            <a:endParaRPr lang="en-DE"/>
          </a:p>
        </p:txBody>
      </p:sp>
      <p:sp>
        <p:nvSpPr>
          <p:cNvPr id="4" name="Footer Placeholder 3"/>
          <p:cNvSpPr>
            <a:spLocks noGrp="1"/>
          </p:cNvSpPr>
          <p:nvPr>
            <p:ph type="ftr" sz="quarter" idx="11"/>
          </p:nvPr>
        </p:nvSpPr>
        <p:spPr/>
        <p:txBody>
          <a:bodyPr/>
          <a:lstStyle/>
          <a:p>
            <a:endParaRPr lang="en-DE"/>
          </a:p>
        </p:txBody>
      </p:sp>
      <p:sp>
        <p:nvSpPr>
          <p:cNvPr id="5" name="Slide Number Placeholder 4"/>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90174893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54E025-2BA1-410B-A8AA-ADF2230F6282}" type="datetimeFigureOut">
              <a:rPr lang="en-DE" smtClean="0"/>
              <a:t>11/3/22</a:t>
            </a:fld>
            <a:endParaRPr lang="en-DE"/>
          </a:p>
        </p:txBody>
      </p:sp>
      <p:sp>
        <p:nvSpPr>
          <p:cNvPr id="3" name="Footer Placeholder 2"/>
          <p:cNvSpPr>
            <a:spLocks noGrp="1"/>
          </p:cNvSpPr>
          <p:nvPr>
            <p:ph type="ftr" sz="quarter" idx="11"/>
          </p:nvPr>
        </p:nvSpPr>
        <p:spPr/>
        <p:txBody>
          <a:bodyPr/>
          <a:lstStyle/>
          <a:p>
            <a:endParaRPr lang="en-DE"/>
          </a:p>
        </p:txBody>
      </p:sp>
      <p:sp>
        <p:nvSpPr>
          <p:cNvPr id="4" name="Slide Number Placeholder 3"/>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14583039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18533123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77896848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54E025-2BA1-410B-A8AA-ADF2230F6282}" type="datetimeFigureOut">
              <a:rPr lang="en-DE" smtClean="0"/>
              <a:t>11/3/22</a:t>
            </a:fld>
            <a:endParaRPr lang="en-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21EFF-8BCB-46A5-B431-A3A698CC33B9}" type="slidenum">
              <a:rPr lang="en-DE" smtClean="0"/>
              <a:t>‹#›</a:t>
            </a:fld>
            <a:endParaRPr lang="en-DE"/>
          </a:p>
        </p:txBody>
      </p:sp>
    </p:spTree>
    <p:extLst>
      <p:ext uri="{BB962C8B-B14F-4D97-AF65-F5344CB8AC3E}">
        <p14:creationId xmlns:p14="http://schemas.microsoft.com/office/powerpoint/2010/main" val="33448479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A2C681-23ED-4496-BE9D-EFACDBE2F1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DE"/>
          </a:p>
        </p:txBody>
      </p:sp>
      <p:sp>
        <p:nvSpPr>
          <p:cNvPr id="3" name="Text Placeholder 2">
            <a:extLst>
              <a:ext uri="{FF2B5EF4-FFF2-40B4-BE49-F238E27FC236}">
                <a16:creationId xmlns:a16="http://schemas.microsoft.com/office/drawing/2014/main" id="{2954BF9D-51EC-4912-B66A-5A266EA92A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E"/>
          </a:p>
        </p:txBody>
      </p:sp>
      <p:sp>
        <p:nvSpPr>
          <p:cNvPr id="4" name="Date Placeholder 3">
            <a:extLst>
              <a:ext uri="{FF2B5EF4-FFF2-40B4-BE49-F238E27FC236}">
                <a16:creationId xmlns:a16="http://schemas.microsoft.com/office/drawing/2014/main" id="{5B0C82B4-554D-40E1-9552-7CB7547228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49B918-A73A-4529-A2A7-A3DE0BD5FF80}" type="datetimeFigureOut">
              <a:rPr lang="en-DE" smtClean="0"/>
              <a:t>11/3/22</a:t>
            </a:fld>
            <a:endParaRPr lang="en-DE"/>
          </a:p>
        </p:txBody>
      </p:sp>
      <p:sp>
        <p:nvSpPr>
          <p:cNvPr id="5" name="Footer Placeholder 4">
            <a:extLst>
              <a:ext uri="{FF2B5EF4-FFF2-40B4-BE49-F238E27FC236}">
                <a16:creationId xmlns:a16="http://schemas.microsoft.com/office/drawing/2014/main" id="{34190893-C4AF-4A3B-AA85-582578505A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a:extLst>
              <a:ext uri="{FF2B5EF4-FFF2-40B4-BE49-F238E27FC236}">
                <a16:creationId xmlns:a16="http://schemas.microsoft.com/office/drawing/2014/main" id="{FA1A263D-8A20-49B7-8CA3-0B5004622E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3B92F0-E0A4-4051-8B20-A6759896F7E9}" type="slidenum">
              <a:rPr lang="en-DE" smtClean="0"/>
              <a:t>‹#›</a:t>
            </a:fld>
            <a:endParaRPr lang="en-DE"/>
          </a:p>
        </p:txBody>
      </p:sp>
    </p:spTree>
    <p:extLst>
      <p:ext uri="{BB962C8B-B14F-4D97-AF65-F5344CB8AC3E}">
        <p14:creationId xmlns:p14="http://schemas.microsoft.com/office/powerpoint/2010/main" val="344734939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png"/><Relationship Id="rId9" Type="http://schemas.microsoft.com/office/2007/relationships/diagramDrawing" Target="../diagrams/drawing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0.emf"/><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png"/><Relationship Id="rId7"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2.png"/><Relationship Id="rId9" Type="http://schemas.openxmlformats.org/officeDocument/2006/relationships/image" Target="../media/image35.png"/></Relationships>
</file>

<file path=ppt/slides/_rels/slide17.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image" Target="../media/image1.png"/><Relationship Id="rId7"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9.jpeg"/><Relationship Id="rId11" Type="http://schemas.openxmlformats.org/officeDocument/2006/relationships/image" Target="../media/image44.jpeg"/><Relationship Id="rId5" Type="http://schemas.openxmlformats.org/officeDocument/2006/relationships/image" Target="../media/image38.jpeg"/><Relationship Id="rId10" Type="http://schemas.openxmlformats.org/officeDocument/2006/relationships/image" Target="../media/image43.jpeg"/><Relationship Id="rId4" Type="http://schemas.openxmlformats.org/officeDocument/2006/relationships/image" Target="../media/image2.png"/><Relationship Id="rId9"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2.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png"/><Relationship Id="rId7" Type="http://schemas.openxmlformats.org/officeDocument/2006/relationships/image" Target="../media/image5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ideo" Target="https://www.youtube.com/embed/VaOJlPmvJwM?feature=oembed" TargetMode="External"/><Relationship Id="rId6" Type="http://schemas.openxmlformats.org/officeDocument/2006/relationships/image" Target="../media/image52.jpeg"/><Relationship Id="rId5" Type="http://schemas.openxmlformats.org/officeDocument/2006/relationships/image" Target="../media/image2.pn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s://geoikp.operandum-project.eu/oal/explorer" TargetMode="External"/><Relationship Id="rId5" Type="http://schemas.openxmlformats.org/officeDocument/2006/relationships/hyperlink" Target="https://www.operandum-project.eu/wp-content/uploads/D5.2a-Multi-impacts-assessment-for-OAL-and-NBS.pdf"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commons.wikimedia.org/wiki/File:Cold_Lake,_Canada.jpg" TargetMode="Externa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webp"/><Relationship Id="rId5" Type="http://schemas.openxmlformats.org/officeDocument/2006/relationships/image" Target="../media/image16.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hyperlink" Target="https://www.youtube.com/channel/UC9i5QJdFcBLCmUQyfoZMNpg" TargetMode="External"/><Relationship Id="rId3" Type="http://schemas.openxmlformats.org/officeDocument/2006/relationships/image" Target="../media/image2.png"/><Relationship Id="rId7" Type="http://schemas.openxmlformats.org/officeDocument/2006/relationships/hyperlink" Target="https://twitter.com/OPERANDUM_EU" TargetMode="External"/><Relationship Id="rId12" Type="http://schemas.openxmlformats.org/officeDocument/2006/relationships/image" Target="../media/image62.png"/><Relationship Id="rId17" Type="http://schemas.openxmlformats.org/officeDocument/2006/relationships/image" Target="../media/image65.png"/><Relationship Id="rId2" Type="http://schemas.openxmlformats.org/officeDocument/2006/relationships/notesSlide" Target="../notesSlides/notesSlide29.xml"/><Relationship Id="rId16"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59.svg"/><Relationship Id="rId11" Type="http://schemas.openxmlformats.org/officeDocument/2006/relationships/hyperlink" Target="https://www.facebook.com/OPERANDUMproject" TargetMode="External"/><Relationship Id="rId5" Type="http://schemas.openxmlformats.org/officeDocument/2006/relationships/image" Target="../media/image58.png"/><Relationship Id="rId15" Type="http://schemas.openxmlformats.org/officeDocument/2006/relationships/hyperlink" Target="https://www.linkedin.com/company/operandum-project/" TargetMode="External"/><Relationship Id="rId10" Type="http://schemas.openxmlformats.org/officeDocument/2006/relationships/image" Target="../media/image61.png"/><Relationship Id="rId4" Type="http://schemas.openxmlformats.org/officeDocument/2006/relationships/image" Target="../media/image7.png"/><Relationship Id="rId9" Type="http://schemas.openxmlformats.org/officeDocument/2006/relationships/hyperlink" Target="https://www.operandum-project.eu/" TargetMode="External"/><Relationship Id="rId14"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png"/><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3.png"/><Relationship Id="rId5" Type="http://schemas.openxmlformats.org/officeDocument/2006/relationships/image" Target="../media/image5.png"/><Relationship Id="rId10" Type="http://schemas.openxmlformats.org/officeDocument/2006/relationships/image" Target="../media/image12.png"/><Relationship Id="rId4" Type="http://schemas.openxmlformats.org/officeDocument/2006/relationships/image" Target="../media/image2.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DB0ECD-CA7B-4FE4-8E92-09099E0145BE}"/>
              </a:ext>
            </a:extLst>
          </p:cNvPr>
          <p:cNvSpPr txBox="1">
            <a:spLocks/>
          </p:cNvSpPr>
          <p:nvPr/>
        </p:nvSpPr>
        <p:spPr>
          <a:xfrm>
            <a:off x="2755547" y="3554008"/>
            <a:ext cx="6991678" cy="257326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dirty="0">
                <a:solidFill>
                  <a:schemeClr val="bg1"/>
                </a:solidFill>
                <a:latin typeface="Lato"/>
                <a:ea typeface="Lato"/>
                <a:cs typeface="Lato"/>
              </a:rPr>
              <a:t>Nature-based Solutions for hydro-meteorological hazards</a:t>
            </a:r>
            <a:endParaRPr lang="en-US" sz="4000" b="1" dirty="0">
              <a:solidFill>
                <a:schemeClr val="bg1"/>
              </a:solidFill>
              <a:latin typeface="Lato"/>
              <a:ea typeface="Lato"/>
              <a:cs typeface="Lato"/>
            </a:endParaRPr>
          </a:p>
        </p:txBody>
      </p:sp>
      <p:sp>
        <p:nvSpPr>
          <p:cNvPr id="6" name="TextBox 5">
            <a:extLst>
              <a:ext uri="{FF2B5EF4-FFF2-40B4-BE49-F238E27FC236}">
                <a16:creationId xmlns:a16="http://schemas.microsoft.com/office/drawing/2014/main" id="{A8091499-08CB-4E15-A0E2-EA74E5ED84EB}"/>
              </a:ext>
            </a:extLst>
          </p:cNvPr>
          <p:cNvSpPr txBox="1"/>
          <p:nvPr/>
        </p:nvSpPr>
        <p:spPr>
          <a:xfrm>
            <a:off x="3992478" y="5053031"/>
            <a:ext cx="5167520"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5: </a:t>
            </a:r>
            <a:r>
              <a:rPr lang="de-DE" sz="2000" dirty="0" err="1">
                <a:solidFill>
                  <a:schemeClr val="bg1"/>
                </a:solidFill>
                <a:latin typeface="Lato"/>
                <a:ea typeface="Lato"/>
                <a:cs typeface="Lato"/>
              </a:rPr>
              <a:t>NbS</a:t>
            </a:r>
            <a:r>
              <a:rPr lang="de-DE" sz="2000" dirty="0">
                <a:solidFill>
                  <a:schemeClr val="bg1"/>
                </a:solidFill>
                <a:latin typeface="Lato"/>
                <a:ea typeface="Lato"/>
                <a:cs typeface="Lato"/>
              </a:rPr>
              <a:t> </a:t>
            </a:r>
            <a:r>
              <a:rPr lang="de-DE" sz="2000" dirty="0" err="1">
                <a:solidFill>
                  <a:schemeClr val="bg1"/>
                </a:solidFill>
                <a:latin typeface="Lato"/>
                <a:ea typeface="Lato"/>
                <a:cs typeface="Lato"/>
              </a:rPr>
              <a:t>Selection</a:t>
            </a:r>
            <a:r>
              <a:rPr lang="de-DE" sz="2000" dirty="0">
                <a:solidFill>
                  <a:schemeClr val="bg1"/>
                </a:solidFill>
                <a:latin typeface="Lato"/>
                <a:ea typeface="Lato"/>
                <a:cs typeface="Lato"/>
              </a:rPr>
              <a:t> and Engineering</a:t>
            </a:r>
          </a:p>
        </p:txBody>
      </p:sp>
      <p:pic>
        <p:nvPicPr>
          <p:cNvPr id="8" name="Picture 7" descr="Logo&#10;&#10;Description automatically generated">
            <a:extLst>
              <a:ext uri="{FF2B5EF4-FFF2-40B4-BE49-F238E27FC236}">
                <a16:creationId xmlns:a16="http://schemas.microsoft.com/office/drawing/2014/main" id="{02E780A9-21AD-40B7-9BC0-69903259526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794354" y="871629"/>
            <a:ext cx="2690074" cy="2063697"/>
          </a:xfrm>
          <a:prstGeom prst="rect">
            <a:avLst/>
          </a:prstGeom>
        </p:spPr>
      </p:pic>
      <p:grpSp>
        <p:nvGrpSpPr>
          <p:cNvPr id="25" name="Group 24">
            <a:extLst>
              <a:ext uri="{FF2B5EF4-FFF2-40B4-BE49-F238E27FC236}">
                <a16:creationId xmlns:a16="http://schemas.microsoft.com/office/drawing/2014/main" id="{E4F5CD26-9CD6-4627-9A07-ABB0F2304168}"/>
              </a:ext>
            </a:extLst>
          </p:cNvPr>
          <p:cNvGrpSpPr/>
          <p:nvPr/>
        </p:nvGrpSpPr>
        <p:grpSpPr>
          <a:xfrm>
            <a:off x="266045" y="6130130"/>
            <a:ext cx="2431435" cy="525217"/>
            <a:chOff x="266045" y="6130130"/>
            <a:chExt cx="2431435" cy="525217"/>
          </a:xfrm>
        </p:grpSpPr>
        <p:pic>
          <p:nvPicPr>
            <p:cNvPr id="18" name="Picture 17">
              <a:extLst>
                <a:ext uri="{FF2B5EF4-FFF2-40B4-BE49-F238E27FC236}">
                  <a16:creationId xmlns:a16="http://schemas.microsoft.com/office/drawing/2014/main" id="{2D56CA99-BCC7-4F5C-9018-5EB75B7760C0}"/>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a:ln>
              <a:solidFill>
                <a:schemeClr val="bg1"/>
              </a:solidFill>
            </a:ln>
          </p:spPr>
        </p:pic>
        <p:sp>
          <p:nvSpPr>
            <p:cNvPr id="24" name="TextBox 23">
              <a:extLst>
                <a:ext uri="{FF2B5EF4-FFF2-40B4-BE49-F238E27FC236}">
                  <a16:creationId xmlns:a16="http://schemas.microsoft.com/office/drawing/2014/main" id="{8998227A-3699-4B9D-9D4D-627E5849BEC9}"/>
                </a:ext>
              </a:extLst>
            </p:cNvPr>
            <p:cNvSpPr txBox="1"/>
            <p:nvPr/>
          </p:nvSpPr>
          <p:spPr>
            <a:xfrm>
              <a:off x="1202055" y="6161907"/>
              <a:ext cx="1495425" cy="461665"/>
            </a:xfrm>
            <a:prstGeom prst="rect">
              <a:avLst/>
            </a:prstGeom>
            <a:noFill/>
          </p:spPr>
          <p:txBody>
            <a:bodyPr wrap="square" rtlCol="0">
              <a:spAutoFit/>
            </a:bodyPr>
            <a:lstStyle/>
            <a:p>
              <a:r>
                <a:rPr lang="en-US" sz="12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200">
                  <a:solidFill>
                    <a:schemeClr val="bg1"/>
                  </a:solidFill>
                  <a:latin typeface="Lato" panose="020F0502020204030203" pitchFamily="34" charset="0"/>
                  <a:ea typeface="Lato" panose="020F0502020204030203" pitchFamily="34" charset="0"/>
                  <a:cs typeface="Lato" panose="020F0502020204030203" pitchFamily="34" charset="0"/>
                </a:rPr>
              </a:br>
              <a:r>
                <a:rPr lang="en-GB" sz="12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2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pic>
        <p:nvPicPr>
          <p:cNvPr id="2" name="Picture 2">
            <a:extLst>
              <a:ext uri="{FF2B5EF4-FFF2-40B4-BE49-F238E27FC236}">
                <a16:creationId xmlns:a16="http://schemas.microsoft.com/office/drawing/2014/main" id="{8EB24B3A-D549-3952-4EFC-9DC78560B173}"/>
              </a:ext>
            </a:extLst>
          </p:cNvPr>
          <p:cNvPicPr>
            <a:picLocks noChangeAspect="1"/>
          </p:cNvPicPr>
          <p:nvPr/>
        </p:nvPicPr>
        <p:blipFill>
          <a:blip r:embed="rId5"/>
          <a:stretch>
            <a:fillRect/>
          </a:stretch>
        </p:blipFill>
        <p:spPr>
          <a:xfrm>
            <a:off x="9804156" y="6212865"/>
            <a:ext cx="2266950" cy="504825"/>
          </a:xfrm>
          <a:prstGeom prst="rect">
            <a:avLst/>
          </a:prstGeom>
        </p:spPr>
      </p:pic>
    </p:spTree>
    <p:extLst>
      <p:ext uri="{BB962C8B-B14F-4D97-AF65-F5344CB8AC3E}">
        <p14:creationId xmlns:p14="http://schemas.microsoft.com/office/powerpoint/2010/main" val="907579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584775"/>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Lato"/>
              </a:rPr>
              <a:t>4. Calculations and checks</a:t>
            </a: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10</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3 CuadroTexto">
            <a:extLst>
              <a:ext uri="{FF2B5EF4-FFF2-40B4-BE49-F238E27FC236}">
                <a16:creationId xmlns:a16="http://schemas.microsoft.com/office/drawing/2014/main" id="{D6D02077-56E5-1651-D286-AD9C4DFE7B06}"/>
              </a:ext>
            </a:extLst>
          </p:cNvPr>
          <p:cNvSpPr txBox="1"/>
          <p:nvPr/>
        </p:nvSpPr>
        <p:spPr>
          <a:xfrm>
            <a:off x="364293" y="1572409"/>
            <a:ext cx="7399476" cy="5560497"/>
          </a:xfrm>
          <a:prstGeom prst="rect">
            <a:avLst/>
          </a:prstGeom>
          <a:noFill/>
        </p:spPr>
        <p:txBody>
          <a:bodyPr wrap="square" lIns="91440" tIns="45720" rIns="91440" bIns="45720" rtlCol="0" anchor="t">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Clr>
                <a:srgbClr val="00A7E2"/>
              </a:buClr>
              <a:buFont typeface="Arial" panose="020B0604020202020204" pitchFamily="34" charset="0"/>
              <a:buChar char="•"/>
            </a:pPr>
            <a:r>
              <a:rPr lang="en-US" dirty="0">
                <a:latin typeface="Lato" panose="020F0502020204030203" pitchFamily="34" charset="0"/>
                <a:ea typeface="Lato" panose="020F0502020204030203" pitchFamily="34" charset="0"/>
                <a:cs typeface="Lato" panose="020F0502020204030203" pitchFamily="34" charset="0"/>
              </a:rPr>
              <a:t>An appropriate model of the system is be developed, correctly representing the structure or system, the materials used, and the acting forces.</a:t>
            </a:r>
          </a:p>
          <a:p>
            <a:pPr algn="just">
              <a:buClr>
                <a:srgbClr val="00A7E2"/>
              </a:buClr>
            </a:pPr>
            <a:endParaRPr lang="en-US" dirty="0">
              <a:latin typeface="Lato" panose="020F0502020204030203" pitchFamily="34" charset="0"/>
              <a:ea typeface="Lato" panose="020F0502020204030203" pitchFamily="34" charset="0"/>
              <a:cs typeface="Lato" panose="020F0502020204030203" pitchFamily="34" charset="0"/>
            </a:endParaRPr>
          </a:p>
          <a:p>
            <a:pPr algn="just">
              <a:buClr>
                <a:srgbClr val="00A7E2"/>
              </a:buCl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The model could be a simplified model, defined by formulas implemented for instance through an excel sheet, or a more complex model, built using specialistic software. </a:t>
            </a:r>
            <a:br>
              <a:rPr lang="en-US" dirty="0">
                <a:latin typeface="Lato" panose="020F0502020204030203" pitchFamily="34" charset="0"/>
                <a:ea typeface="Lato" panose="020F0502020204030203" pitchFamily="34" charset="0"/>
                <a:cs typeface="Lato" panose="020F0502020204030203" pitchFamily="34" charset="0"/>
              </a:rPr>
            </a:br>
            <a:endParaRPr lang="en-US" dirty="0">
              <a:latin typeface="Lato" panose="020F0502020204030203" pitchFamily="34" charset="0"/>
              <a:ea typeface="Lato" panose="020F0502020204030203" pitchFamily="34" charset="0"/>
              <a:cs typeface="Lato" panose="020F0502020204030203" pitchFamily="34" charset="0"/>
            </a:endParaRPr>
          </a:p>
          <a:p>
            <a:pPr marL="742950" lvl="1"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In the preliminary phase, simplified formulas or simplified models may be used to define the </a:t>
            </a:r>
            <a:r>
              <a:rPr lang="en-US" b="1" dirty="0">
                <a:latin typeface="Lato" panose="020F0502020204030203" pitchFamily="34" charset="0"/>
                <a:ea typeface="Lato" panose="020F0502020204030203" pitchFamily="34" charset="0"/>
                <a:cs typeface="Lato" panose="020F0502020204030203" pitchFamily="34" charset="0"/>
              </a:rPr>
              <a:t>general</a:t>
            </a:r>
            <a:r>
              <a:rPr lang="en-US" dirty="0">
                <a:latin typeface="Lato" panose="020F0502020204030203" pitchFamily="34" charset="0"/>
                <a:ea typeface="Lato" panose="020F0502020204030203" pitchFamily="34" charset="0"/>
                <a:cs typeface="Lato" panose="020F0502020204030203" pitchFamily="34" charset="0"/>
              </a:rPr>
              <a:t> </a:t>
            </a:r>
            <a:r>
              <a:rPr lang="en-US" b="1" dirty="0">
                <a:latin typeface="Lato" panose="020F0502020204030203" pitchFamily="34" charset="0"/>
                <a:ea typeface="Lato" panose="020F0502020204030203" pitchFamily="34" charset="0"/>
                <a:cs typeface="Lato" panose="020F0502020204030203" pitchFamily="34" charset="0"/>
              </a:rPr>
              <a:t>geometry</a:t>
            </a:r>
            <a:r>
              <a:rPr lang="en-US" dirty="0">
                <a:latin typeface="Lato" panose="020F0502020204030203" pitchFamily="34" charset="0"/>
                <a:ea typeface="Lato" panose="020F0502020204030203" pitchFamily="34" charset="0"/>
                <a:cs typeface="Lato" panose="020F0502020204030203" pitchFamily="34" charset="0"/>
              </a:rPr>
              <a:t>. </a:t>
            </a:r>
          </a:p>
          <a:p>
            <a:pPr marL="742950" lvl="1"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742950" lvl="1"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In the next stages the level of detail should increase, reaching also very </a:t>
            </a:r>
            <a:r>
              <a:rPr lang="en-US" b="1" dirty="0">
                <a:latin typeface="Lato" panose="020F0502020204030203" pitchFamily="34" charset="0"/>
                <a:ea typeface="Lato" panose="020F0502020204030203" pitchFamily="34" charset="0"/>
                <a:cs typeface="Lato" panose="020F0502020204030203" pitchFamily="34" charset="0"/>
              </a:rPr>
              <a:t>high level of detail </a:t>
            </a:r>
            <a:r>
              <a:rPr lang="en-US" dirty="0">
                <a:latin typeface="Lato" panose="020F0502020204030203" pitchFamily="34" charset="0"/>
                <a:ea typeface="Lato" panose="020F0502020204030203" pitchFamily="34" charset="0"/>
                <a:cs typeface="Lato" panose="020F0502020204030203" pitchFamily="34" charset="0"/>
              </a:rPr>
              <a:t>and </a:t>
            </a:r>
            <a:r>
              <a:rPr lang="en-US" b="1" dirty="0">
                <a:latin typeface="Lato" panose="020F0502020204030203" pitchFamily="34" charset="0"/>
                <a:ea typeface="Lato" panose="020F0502020204030203" pitchFamily="34" charset="0"/>
                <a:cs typeface="Lato" panose="020F0502020204030203" pitchFamily="34" charset="0"/>
              </a:rPr>
              <a:t>accuracy</a:t>
            </a:r>
            <a:r>
              <a:rPr lang="en-US" dirty="0">
                <a:latin typeface="Lato" panose="020F0502020204030203" pitchFamily="34" charset="0"/>
                <a:ea typeface="Lato" panose="020F0502020204030203" pitchFamily="34" charset="0"/>
                <a:cs typeface="Lato" panose="020F0502020204030203" pitchFamily="34" charset="0"/>
              </a:rPr>
              <a:t>, in case of critical aspects to be studied. </a:t>
            </a: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742950" lvl="1"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algn="just">
              <a:buClr>
                <a:srgbClr val="00A7E2"/>
              </a:buClr>
            </a:pPr>
            <a:endParaRPr lang="en-US" dirty="0">
              <a:solidFill>
                <a:srgbClr val="000000"/>
              </a:solidFill>
              <a:latin typeface="Lato" panose="020F0502020204030203" pitchFamily="34" charset="0"/>
              <a:ea typeface="Lato" panose="020F0502020204030203" pitchFamily="34" charset="0"/>
              <a:cs typeface="Lato" panose="020F0502020204030203" pitchFamily="34" charset="0"/>
            </a:endParaRPr>
          </a:p>
          <a:p>
            <a:pPr algn="just">
              <a:lnSpc>
                <a:spcPts val="1620"/>
              </a:lnSpc>
              <a:buClr>
                <a:srgbClr val="00A7E2"/>
              </a:buClr>
            </a:pPr>
            <a:endParaRPr lang="es-ES"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F7B02FA6-A175-E96B-D327-BF31E3D892C3}"/>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8350907" y="2720258"/>
            <a:ext cx="3407954" cy="2126839"/>
          </a:xfrm>
          <a:prstGeom prst="rect">
            <a:avLst/>
          </a:prstGeom>
          <a:noFill/>
        </p:spPr>
      </p:pic>
      <p:sp>
        <p:nvSpPr>
          <p:cNvPr id="5" name="TextBox 4">
            <a:extLst>
              <a:ext uri="{FF2B5EF4-FFF2-40B4-BE49-F238E27FC236}">
                <a16:creationId xmlns:a16="http://schemas.microsoft.com/office/drawing/2014/main" id="{7934454E-23BC-A29D-0861-E61F2617C3FA}"/>
              </a:ext>
            </a:extLst>
          </p:cNvPr>
          <p:cNvSpPr txBox="1"/>
          <p:nvPr/>
        </p:nvSpPr>
        <p:spPr>
          <a:xfrm>
            <a:off x="8350907" y="2408912"/>
            <a:ext cx="3407954" cy="261610"/>
          </a:xfrm>
          <a:prstGeom prst="rect">
            <a:avLst/>
          </a:prstGeom>
          <a:solidFill>
            <a:srgbClr val="00A7E2"/>
          </a:solidFill>
        </p:spPr>
        <p:txBody>
          <a:bodyPr wrap="square" rtlCol="0">
            <a:spAutoFit/>
          </a:bodyPr>
          <a:lstStyle/>
          <a:p>
            <a:pPr algn="ctr"/>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Engineering approach to design </a:t>
            </a:r>
            <a:r>
              <a:rPr lang="en-US" sz="1100" b="1" dirty="0" err="1">
                <a:solidFill>
                  <a:schemeClr val="bg1"/>
                </a:solidFill>
                <a:latin typeface="Lato" panose="020F0502020204030203" pitchFamily="34" charset="0"/>
                <a:ea typeface="Lato" panose="020F0502020204030203" pitchFamily="34" charset="0"/>
                <a:cs typeface="Lato" panose="020F0502020204030203" pitchFamily="34" charset="0"/>
              </a:rPr>
              <a:t>NbS</a:t>
            </a:r>
            <a:endParaRPr lang="en-US" sz="11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29224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584775"/>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Lato"/>
              </a:rPr>
              <a:t>5. Analysis and assessment of calculation results </a:t>
            </a: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11</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3 CuadroTexto">
            <a:extLst>
              <a:ext uri="{FF2B5EF4-FFF2-40B4-BE49-F238E27FC236}">
                <a16:creationId xmlns:a16="http://schemas.microsoft.com/office/drawing/2014/main" id="{D6D02077-56E5-1651-D286-AD9C4DFE7B06}"/>
              </a:ext>
            </a:extLst>
          </p:cNvPr>
          <p:cNvSpPr txBox="1"/>
          <p:nvPr/>
        </p:nvSpPr>
        <p:spPr>
          <a:xfrm>
            <a:off x="286764" y="1185614"/>
            <a:ext cx="7623594" cy="5560497"/>
          </a:xfrm>
          <a:prstGeom prst="rect">
            <a:avLst/>
          </a:prstGeom>
          <a:noFill/>
        </p:spPr>
        <p:txBody>
          <a:bodyPr wrap="square" lIns="91440" tIns="45720" rIns="91440" bIns="45720" rtlCol="0" anchor="t">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buClr>
                <a:srgbClr val="00A7E2"/>
              </a:buCl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The results of the calculation and checks phase have to be </a:t>
            </a:r>
            <a:r>
              <a:rPr lang="en-GB" dirty="0">
                <a:latin typeface="Lato" panose="020F0502020204030203" pitchFamily="34" charset="0"/>
                <a:ea typeface="Lato" panose="020F0502020204030203" pitchFamily="34" charset="0"/>
                <a:cs typeface="Lato" panose="020F0502020204030203" pitchFamily="34" charset="0"/>
              </a:rPr>
              <a:t>analysed</a:t>
            </a:r>
            <a:r>
              <a:rPr lang="en-US" dirty="0">
                <a:latin typeface="Lato" panose="020F0502020204030203" pitchFamily="34" charset="0"/>
                <a:ea typeface="Lato" panose="020F0502020204030203" pitchFamily="34" charset="0"/>
                <a:cs typeface="Lato" panose="020F0502020204030203" pitchFamily="34" charset="0"/>
              </a:rPr>
              <a:t> in detail.</a:t>
            </a: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To reach a longer lifespan of the solution, specific care should be given on the maintenance and monitoring aspects. </a:t>
            </a: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Another way to validate the effectiveness of installed solution is the implementation of a monitoring system and comparing these values to threshold levels. </a:t>
            </a: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The combination of good monitoring plan and maintenance systems allows to identify possible issues in the early stages and consequently to intervene promptly repairing the failures.</a:t>
            </a:r>
          </a:p>
          <a:p>
            <a:pPr marL="742950" lvl="1"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algn="just">
              <a:buClr>
                <a:srgbClr val="00A7E2"/>
              </a:buClr>
            </a:pPr>
            <a:endParaRPr lang="en-US" dirty="0">
              <a:solidFill>
                <a:srgbClr val="000000"/>
              </a:solidFill>
              <a:latin typeface="Lato" panose="020F0502020204030203" pitchFamily="34" charset="0"/>
              <a:ea typeface="Lato" panose="020F0502020204030203" pitchFamily="34" charset="0"/>
              <a:cs typeface="Lato" panose="020F0502020204030203" pitchFamily="34" charset="0"/>
            </a:endParaRPr>
          </a:p>
          <a:p>
            <a:pPr algn="just">
              <a:lnSpc>
                <a:spcPts val="1620"/>
              </a:lnSpc>
            </a:pPr>
            <a:endParaRPr lang="es-ES" b="1" dirty="0">
              <a:solidFill>
                <a:schemeClr val="tx1">
                  <a:lumMod val="65000"/>
                  <a:lumOff val="35000"/>
                </a:schemeClr>
              </a:solidFill>
              <a:latin typeface="Lato"/>
              <a:ea typeface="Lato"/>
              <a:cs typeface="Arial"/>
            </a:endParaRPr>
          </a:p>
        </p:txBody>
      </p:sp>
      <p:pic>
        <p:nvPicPr>
          <p:cNvPr id="7" name="Picture 6" descr="A picture containing mountain, person, sky, outdoor&#10;&#10;Description automatically generated">
            <a:extLst>
              <a:ext uri="{FF2B5EF4-FFF2-40B4-BE49-F238E27FC236}">
                <a16:creationId xmlns:a16="http://schemas.microsoft.com/office/drawing/2014/main" id="{63361735-D77B-3C72-C1DB-56B7F6F684E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296674" y="1781157"/>
            <a:ext cx="3509010" cy="3693695"/>
          </a:xfrm>
          <a:prstGeom prst="rect">
            <a:avLst/>
          </a:prstGeom>
          <a:ln>
            <a:solidFill>
              <a:srgbClr val="FAAF4D"/>
            </a:solidFill>
          </a:ln>
        </p:spPr>
      </p:pic>
      <p:sp>
        <p:nvSpPr>
          <p:cNvPr id="8" name="TextBox 7">
            <a:extLst>
              <a:ext uri="{FF2B5EF4-FFF2-40B4-BE49-F238E27FC236}">
                <a16:creationId xmlns:a16="http://schemas.microsoft.com/office/drawing/2014/main" id="{DFA9D3FE-39E7-3B4F-6908-1F04D13A7749}"/>
              </a:ext>
            </a:extLst>
          </p:cNvPr>
          <p:cNvSpPr txBox="1"/>
          <p:nvPr/>
        </p:nvSpPr>
        <p:spPr>
          <a:xfrm>
            <a:off x="10309387" y="5474852"/>
            <a:ext cx="1984641" cy="307777"/>
          </a:xfrm>
          <a:prstGeom prst="rect">
            <a:avLst/>
          </a:prstGeom>
          <a:noFill/>
        </p:spPr>
        <p:txBody>
          <a:bodyPr wrap="square" rtlCol="0">
            <a:spAutoFit/>
          </a:bodyPr>
          <a:lstStyle/>
          <a:p>
            <a:r>
              <a:rPr lang="en-US" sz="1400" i="1" dirty="0">
                <a:latin typeface="Lato" panose="020F0502020204030203" pitchFamily="34" charset="0"/>
                <a:ea typeface="Lato" panose="020F0502020204030203" pitchFamily="34" charset="0"/>
                <a:cs typeface="Lato" panose="020F0502020204030203" pitchFamily="34" charset="0"/>
              </a:rPr>
              <a:t>Photo: OAL Austria</a:t>
            </a:r>
          </a:p>
        </p:txBody>
      </p:sp>
    </p:spTree>
    <p:extLst>
      <p:ext uri="{BB962C8B-B14F-4D97-AF65-F5344CB8AC3E}">
        <p14:creationId xmlns:p14="http://schemas.microsoft.com/office/powerpoint/2010/main" val="25885191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90757"/>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Takeaways: </a:t>
            </a:r>
            <a:r>
              <a:rPr lang="en-US" sz="3200" b="1" dirty="0">
                <a:solidFill>
                  <a:schemeClr val="bg1"/>
                </a:solidFill>
                <a:latin typeface="Lato" panose="020F0502020204030203" pitchFamily="34" charset="0"/>
                <a:ea typeface="Lato" panose="020F0502020204030203" pitchFamily="34" charset="0"/>
                <a:cs typeface="Lato" panose="020F0502020204030203" pitchFamily="34" charset="0"/>
              </a:rPr>
              <a:t>Engineering approach to design </a:t>
            </a:r>
            <a:r>
              <a:rPr lang="en-US" sz="3200" b="1" dirty="0" err="1">
                <a:solidFill>
                  <a:schemeClr val="bg1"/>
                </a:solidFill>
                <a:latin typeface="Lato" panose="020F0502020204030203" pitchFamily="34" charset="0"/>
                <a:ea typeface="Lato" panose="020F0502020204030203" pitchFamily="34" charset="0"/>
                <a:cs typeface="Lato" panose="020F0502020204030203" pitchFamily="34" charset="0"/>
              </a:rPr>
              <a:t>NbS</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1">
            <a:extLst>
              <a:ext uri="{FF2B5EF4-FFF2-40B4-BE49-F238E27FC236}">
                <a16:creationId xmlns:a16="http://schemas.microsoft.com/office/drawing/2014/main" id="{C7A2BC46-2CAF-40D4-B0CC-09C18A49FEC9}"/>
              </a:ext>
            </a:extLst>
          </p:cNvPr>
          <p:cNvSpPr txBox="1"/>
          <p:nvPr/>
        </p:nvSpPr>
        <p:spPr>
          <a:xfrm>
            <a:off x="288923" y="1002431"/>
            <a:ext cx="11269424" cy="7148111"/>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endParaRPr lang="en-IE" sz="1100" dirty="0">
              <a:solidFill>
                <a:schemeClr val="bg1"/>
              </a:solidFill>
              <a:latin typeface="Lato"/>
              <a:ea typeface="Lato"/>
              <a:cs typeface="Lato"/>
            </a:endParaRPr>
          </a:p>
          <a:p>
            <a:pPr marL="457200" indent="-457200">
              <a:lnSpc>
                <a:spcPct val="150000"/>
              </a:lnSpc>
              <a:buFont typeface="+mj-lt"/>
              <a:buAutoNum type="arabicParenR"/>
            </a:pPr>
            <a:r>
              <a:rPr lang="en-IE" dirty="0">
                <a:solidFill>
                  <a:schemeClr val="bg1"/>
                </a:solidFill>
                <a:latin typeface="Lato"/>
                <a:ea typeface="Lato"/>
                <a:cs typeface="Lato"/>
              </a:rPr>
              <a:t>The engineering approach defined for the </a:t>
            </a:r>
            <a:r>
              <a:rPr lang="en-IE" dirty="0" err="1">
                <a:solidFill>
                  <a:schemeClr val="bg1"/>
                </a:solidFill>
                <a:latin typeface="Lato"/>
                <a:ea typeface="Lato"/>
                <a:cs typeface="Lato"/>
              </a:rPr>
              <a:t>NbS</a:t>
            </a:r>
            <a:r>
              <a:rPr lang="en-IE" dirty="0">
                <a:solidFill>
                  <a:schemeClr val="bg1"/>
                </a:solidFill>
                <a:latin typeface="Lato"/>
                <a:ea typeface="Lato"/>
                <a:cs typeface="Lato"/>
              </a:rPr>
              <a:t> is conceptually no different from others engineering problems</a:t>
            </a:r>
          </a:p>
          <a:p>
            <a:pPr marL="457200" indent="-457200">
              <a:lnSpc>
                <a:spcPct val="150000"/>
              </a:lnSpc>
              <a:buFont typeface="+mj-lt"/>
              <a:buAutoNum type="arabicParenR"/>
            </a:pPr>
            <a:endParaRPr lang="en-IE" sz="1100" dirty="0">
              <a:solidFill>
                <a:schemeClr val="bg1"/>
              </a:solidFill>
              <a:latin typeface="Lato"/>
              <a:ea typeface="Lato"/>
              <a:cs typeface="Lato"/>
            </a:endParaRPr>
          </a:p>
          <a:p>
            <a:pPr marL="457200" indent="-457200">
              <a:lnSpc>
                <a:spcPct val="150000"/>
              </a:lnSpc>
              <a:buFont typeface="+mj-lt"/>
              <a:buAutoNum type="arabicParenR"/>
            </a:pPr>
            <a:r>
              <a:rPr lang="en-IE" dirty="0" err="1">
                <a:solidFill>
                  <a:schemeClr val="bg1"/>
                </a:solidFill>
                <a:latin typeface="Lato"/>
                <a:ea typeface="Lato"/>
                <a:cs typeface="Lato"/>
              </a:rPr>
              <a:t>NbS</a:t>
            </a:r>
            <a:r>
              <a:rPr lang="en-IE" dirty="0">
                <a:solidFill>
                  <a:schemeClr val="bg1"/>
                </a:solidFill>
                <a:latin typeface="Lato"/>
                <a:ea typeface="Lato"/>
                <a:cs typeface="Lato"/>
              </a:rPr>
              <a:t> design approach consists of:</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Problem definition</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Identification of the input parameters</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Solution behaviour modelling</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Calculations and checks</a:t>
            </a:r>
          </a:p>
          <a:p>
            <a:pPr marL="800100" lvl="1" indent="-342900">
              <a:lnSpc>
                <a:spcPct val="150000"/>
              </a:lnSpc>
              <a:buFont typeface="Arial" panose="020B0604020202020204" pitchFamily="34" charset="0"/>
              <a:buChar char="•"/>
            </a:pPr>
            <a:r>
              <a:rPr lang="en-IE" dirty="0">
                <a:solidFill>
                  <a:schemeClr val="bg1"/>
                </a:solidFill>
                <a:latin typeface="Lato"/>
                <a:ea typeface="Lato"/>
                <a:cs typeface="Lato"/>
              </a:rPr>
              <a:t>Analysis and assessment of calculation results</a:t>
            </a:r>
          </a:p>
          <a:p>
            <a:pPr marL="457200" indent="-457200">
              <a:lnSpc>
                <a:spcPct val="150000"/>
              </a:lnSpc>
              <a:buAutoNum type="arabicParenR"/>
            </a:pPr>
            <a:endParaRPr lang="en-IE" dirty="0">
              <a:solidFill>
                <a:schemeClr val="bg1"/>
              </a:solidFill>
              <a:latin typeface="Lato"/>
              <a:ea typeface="Lato"/>
              <a:cs typeface="Lato"/>
            </a:endParaRPr>
          </a:p>
          <a:p>
            <a:pPr marL="457200" indent="-457200">
              <a:lnSpc>
                <a:spcPct val="150000"/>
              </a:lnSpc>
              <a:buAutoNum type="arabicParenR"/>
            </a:pPr>
            <a:r>
              <a:rPr lang="en-IE" dirty="0">
                <a:solidFill>
                  <a:schemeClr val="bg1"/>
                </a:solidFill>
                <a:ea typeface="+mn-lt"/>
                <a:cs typeface="+mn-lt"/>
              </a:rPr>
              <a:t>To be able to comply with codes and standards and fulfil the market demands an engineering approach is a key aspect in the adoption of </a:t>
            </a:r>
            <a:r>
              <a:rPr lang="en-IE" dirty="0" err="1">
                <a:solidFill>
                  <a:schemeClr val="bg1"/>
                </a:solidFill>
                <a:ea typeface="+mn-lt"/>
                <a:cs typeface="+mn-lt"/>
              </a:rPr>
              <a:t>NbS</a:t>
            </a:r>
            <a:r>
              <a:rPr lang="en-IE" dirty="0">
                <a:solidFill>
                  <a:schemeClr val="bg1"/>
                </a:solidFill>
                <a:ea typeface="+mn-lt"/>
                <a:cs typeface="+mn-lt"/>
              </a:rPr>
              <a:t>.</a:t>
            </a:r>
            <a:endParaRPr lang="en-IE" dirty="0">
              <a:solidFill>
                <a:schemeClr val="bg1"/>
              </a:solidFill>
              <a:latin typeface="Lato"/>
              <a:ea typeface="Lato"/>
              <a:cs typeface="Lato"/>
            </a:endParaRPr>
          </a:p>
          <a:p>
            <a:pPr>
              <a:lnSpc>
                <a:spcPct val="150000"/>
              </a:lnSpc>
            </a:pPr>
            <a:endParaRPr lang="en-IE" sz="1200" i="1" dirty="0">
              <a:latin typeface="Lato" panose="020F0502020204030203" pitchFamily="34" charset="0"/>
              <a:ea typeface="Lato" panose="020F0502020204030203" pitchFamily="34" charset="0"/>
              <a:cs typeface="Lato" panose="020F0502020204030203" pitchFamily="34" charset="0"/>
            </a:endParaRPr>
          </a:p>
          <a:p>
            <a:pPr>
              <a:lnSpc>
                <a:spcPct val="150000"/>
              </a:lnSpc>
            </a:pPr>
            <a:br>
              <a:rPr lang="en-IE" sz="500" dirty="0">
                <a:latin typeface="Lato" panose="020F0502020204030203" pitchFamily="34" charset="0"/>
                <a:ea typeface="Lato" panose="020F0502020204030203" pitchFamily="34" charset="0"/>
                <a:cs typeface="Lato" panose="020F0502020204030203" pitchFamily="34" charset="0"/>
              </a:rPr>
            </a:br>
            <a:endParaRPr lang="en-IE" sz="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100" dirty="0">
              <a:latin typeface="Lato"/>
              <a:ea typeface="Lato"/>
              <a:cs typeface="Lato"/>
            </a:endParaRPr>
          </a:p>
          <a:p>
            <a:pPr marL="285750" indent="-285750">
              <a:lnSpc>
                <a:spcPct val="150000"/>
              </a:lnSpc>
              <a:buClr>
                <a:srgbClr val="00A7E2"/>
              </a:buClr>
              <a:buFont typeface="Arial,Sans-Serif"/>
              <a:buChar char="•"/>
            </a:pPr>
            <a:endParaRPr lang="en-IE" sz="11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1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800" dirty="0">
              <a:latin typeface="Lato" panose="020F0502020204030203" pitchFamily="34" charset="0"/>
              <a:ea typeface="Lato" panose="020F0502020204030203" pitchFamily="34" charset="0"/>
              <a:cs typeface="Lato" panose="020F0502020204030203" pitchFamily="34" charset="0"/>
            </a:endParaRPr>
          </a:p>
          <a:p>
            <a:endParaRPr lang="en-IE" sz="500" dirty="0">
              <a:latin typeface="Lato" panose="020F0502020204030203" pitchFamily="34" charset="0"/>
              <a:ea typeface="Lato" panose="020F0502020204030203" pitchFamily="34" charset="0"/>
              <a:cs typeface="Lato" panose="020F0502020204030203" pitchFamily="34" charset="0"/>
            </a:endParaRPr>
          </a:p>
          <a:p>
            <a:endParaRPr lang="en-IE" sz="14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0C54359F-75BD-FB7F-A3C2-B419C5CA9D40}"/>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BD171D25-AE70-97CF-713D-65D6AC432496}"/>
              </a:ext>
            </a:extLst>
          </p:cNvPr>
          <p:cNvSpPr txBox="1"/>
          <p:nvPr/>
        </p:nvSpPr>
        <p:spPr>
          <a:xfrm>
            <a:off x="3851915" y="6350168"/>
            <a:ext cx="4143439" cy="1015663"/>
          </a:xfrm>
          <a:prstGeom prst="rect">
            <a:avLst/>
          </a:prstGeom>
          <a:noFill/>
        </p:spPr>
        <p:txBody>
          <a:bodyPr wrap="square" lIns="91440" tIns="45720" rIns="91440" bIns="45720" rtlCol="0" anchor="t">
            <a:spAutoFit/>
          </a:bodyPr>
          <a:lstStyle/>
          <a:p>
            <a:r>
              <a:rPr lang="en-GB" sz="1500" dirty="0">
                <a:solidFill>
                  <a:schemeClr val="bg1"/>
                </a:solidFill>
                <a:latin typeface="Lato"/>
                <a:ea typeface="Lato"/>
                <a:cs typeface="Lato"/>
              </a:rPr>
              <a:t>Next up</a:t>
            </a:r>
            <a:r>
              <a:rPr lang="en-GB" sz="1500" i="1" dirty="0">
                <a:solidFill>
                  <a:schemeClr val="bg1"/>
                </a:solidFill>
                <a:latin typeface="Lato"/>
                <a:ea typeface="Lato"/>
                <a:cs typeface="Lato"/>
              </a:rPr>
              <a:t>: </a:t>
            </a:r>
            <a:r>
              <a:rPr lang="de-DE" sz="1500" i="1" dirty="0" err="1">
                <a:solidFill>
                  <a:schemeClr val="bg1"/>
                </a:solidFill>
                <a:ea typeface="+mn-lt"/>
                <a:cs typeface="+mn-lt"/>
              </a:rPr>
              <a:t>NbS</a:t>
            </a:r>
            <a:r>
              <a:rPr lang="de-DE" sz="1500" i="1" dirty="0">
                <a:solidFill>
                  <a:schemeClr val="bg1"/>
                </a:solidFill>
                <a:ea typeface="+mn-lt"/>
                <a:cs typeface="+mn-lt"/>
              </a:rPr>
              <a:t> design </a:t>
            </a:r>
            <a:r>
              <a:rPr lang="de-DE" sz="1500" i="1" dirty="0" err="1">
                <a:solidFill>
                  <a:schemeClr val="bg1"/>
                </a:solidFill>
                <a:ea typeface="+mn-lt"/>
                <a:cs typeface="+mn-lt"/>
              </a:rPr>
              <a:t>process</a:t>
            </a:r>
            <a:r>
              <a:rPr lang="de-DE" sz="1500" i="1" dirty="0">
                <a:solidFill>
                  <a:schemeClr val="bg1"/>
                </a:solidFill>
                <a:ea typeface="+mn-lt"/>
                <a:cs typeface="+mn-lt"/>
              </a:rPr>
              <a:t> &amp; </a:t>
            </a:r>
            <a:r>
              <a:rPr lang="de-DE" sz="1500" i="1" dirty="0" err="1">
                <a:solidFill>
                  <a:schemeClr val="bg1"/>
                </a:solidFill>
                <a:ea typeface="+mn-lt"/>
                <a:cs typeface="+mn-lt"/>
              </a:rPr>
              <a:t>implementation</a:t>
            </a:r>
            <a:endParaRPr lang="en-GB" sz="1500" i="1" dirty="0">
              <a:solidFill>
                <a:schemeClr val="bg1"/>
              </a:solidFill>
              <a:latin typeface="Lato"/>
              <a:ea typeface="Lato"/>
              <a:cs typeface="Lato"/>
            </a:endParaRPr>
          </a:p>
          <a:p>
            <a:endParaRPr lang="en-GB" sz="1500" i="1" dirty="0">
              <a:solidFill>
                <a:schemeClr val="bg1"/>
              </a:solidFill>
              <a:latin typeface="Lato"/>
              <a:ea typeface="Lato"/>
              <a:cs typeface="Lato"/>
            </a:endParaRPr>
          </a:p>
          <a:p>
            <a:endParaRPr lang="en-GB" sz="1500" i="1" dirty="0">
              <a:solidFill>
                <a:schemeClr val="bg1"/>
              </a:solidFill>
              <a:latin typeface="Lato"/>
              <a:ea typeface="Lato"/>
              <a:cs typeface="Lato"/>
            </a:endParaRPr>
          </a:p>
          <a:p>
            <a:endParaRPr lang="en-GB" sz="1500" i="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60383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Examples of Nature-based Solutions in OPERANDUM</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13</a:t>
            </a:r>
          </a:p>
        </p:txBody>
      </p:sp>
      <p:grpSp>
        <p:nvGrpSpPr>
          <p:cNvPr id="3" name="Group 2">
            <a:extLst>
              <a:ext uri="{FF2B5EF4-FFF2-40B4-BE49-F238E27FC236}">
                <a16:creationId xmlns:a16="http://schemas.microsoft.com/office/drawing/2014/main" id="{F93156BF-AAE2-E407-DCE7-90F658A9A061}"/>
              </a:ext>
            </a:extLst>
          </p:cNvPr>
          <p:cNvGrpSpPr/>
          <p:nvPr/>
        </p:nvGrpSpPr>
        <p:grpSpPr>
          <a:xfrm>
            <a:off x="1205074" y="1115018"/>
            <a:ext cx="7577502" cy="5042625"/>
            <a:chOff x="5361482" y="1122197"/>
            <a:chExt cx="7577502" cy="5042625"/>
          </a:xfrm>
        </p:grpSpPr>
        <p:graphicFrame>
          <p:nvGraphicFramePr>
            <p:cNvPr id="5" name="Diagram 4">
              <a:extLst>
                <a:ext uri="{FF2B5EF4-FFF2-40B4-BE49-F238E27FC236}">
                  <a16:creationId xmlns:a16="http://schemas.microsoft.com/office/drawing/2014/main" id="{11A912B4-BAFE-7B99-3358-F297C5E07770}"/>
                </a:ext>
              </a:extLst>
            </p:cNvPr>
            <p:cNvGraphicFramePr/>
            <p:nvPr/>
          </p:nvGraphicFramePr>
          <p:xfrm>
            <a:off x="5760475" y="1122197"/>
            <a:ext cx="7178509" cy="504262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4" name="TextBox 23">
              <a:extLst>
                <a:ext uri="{FF2B5EF4-FFF2-40B4-BE49-F238E27FC236}">
                  <a16:creationId xmlns:a16="http://schemas.microsoft.com/office/drawing/2014/main" id="{A662A5FB-B636-3EE3-5AA4-FC0C652C00B8}"/>
                </a:ext>
              </a:extLst>
            </p:cNvPr>
            <p:cNvSpPr txBox="1"/>
            <p:nvPr/>
          </p:nvSpPr>
          <p:spPr>
            <a:xfrm>
              <a:off x="5626871" y="1358779"/>
              <a:ext cx="1469036" cy="338554"/>
            </a:xfrm>
            <a:prstGeom prst="rect">
              <a:avLst/>
            </a:prstGeom>
            <a:noFill/>
          </p:spPr>
          <p:txBody>
            <a:bodyPr wrap="square" rtlCol="0">
              <a:spAutoFit/>
            </a:bodyPr>
            <a:lstStyle/>
            <a:p>
              <a:r>
                <a:rPr lang="en-US" sz="1600" b="1" dirty="0">
                  <a:latin typeface="Lato" panose="020F0502020204030203" pitchFamily="34" charset="0"/>
                  <a:ea typeface="Lato" panose="020F0502020204030203" pitchFamily="34" charset="0"/>
                  <a:cs typeface="Lato" panose="020F0502020204030203" pitchFamily="34" charset="0"/>
                </a:rPr>
                <a:t>Flooding</a:t>
              </a:r>
            </a:p>
          </p:txBody>
        </p:sp>
        <p:sp>
          <p:nvSpPr>
            <p:cNvPr id="27" name="TextBox 26">
              <a:extLst>
                <a:ext uri="{FF2B5EF4-FFF2-40B4-BE49-F238E27FC236}">
                  <a16:creationId xmlns:a16="http://schemas.microsoft.com/office/drawing/2014/main" id="{D0706F44-67EB-740D-CF17-64D0B6C69ECF}"/>
                </a:ext>
              </a:extLst>
            </p:cNvPr>
            <p:cNvSpPr txBox="1"/>
            <p:nvPr/>
          </p:nvSpPr>
          <p:spPr>
            <a:xfrm>
              <a:off x="5361482" y="2130601"/>
              <a:ext cx="1469036" cy="584775"/>
            </a:xfrm>
            <a:prstGeom prst="rect">
              <a:avLst/>
            </a:prstGeom>
            <a:noFill/>
          </p:spPr>
          <p:txBody>
            <a:bodyPr wrap="square" rtlCol="0" anchor="t">
              <a:spAutoFit/>
            </a:bodyPr>
            <a:lstStyle/>
            <a:p>
              <a:pPr algn="ctr"/>
              <a:r>
                <a:rPr lang="en-US" sz="1600" b="1" dirty="0">
                  <a:latin typeface="Lato" panose="020F0502020204030203" pitchFamily="34" charset="0"/>
                  <a:ea typeface="Lato" panose="020F0502020204030203" pitchFamily="34" charset="0"/>
                  <a:cs typeface="Lato" panose="020F0502020204030203" pitchFamily="34" charset="0"/>
                </a:rPr>
                <a:t>Coastal Erosion</a:t>
              </a:r>
            </a:p>
          </p:txBody>
        </p:sp>
        <p:sp>
          <p:nvSpPr>
            <p:cNvPr id="29" name="TextBox 28">
              <a:extLst>
                <a:ext uri="{FF2B5EF4-FFF2-40B4-BE49-F238E27FC236}">
                  <a16:creationId xmlns:a16="http://schemas.microsoft.com/office/drawing/2014/main" id="{FADD293D-88E8-F462-B30F-5D37013378E0}"/>
                </a:ext>
              </a:extLst>
            </p:cNvPr>
            <p:cNvSpPr txBox="1"/>
            <p:nvPr/>
          </p:nvSpPr>
          <p:spPr>
            <a:xfrm>
              <a:off x="5361482" y="3090781"/>
              <a:ext cx="1469036" cy="830997"/>
            </a:xfrm>
            <a:prstGeom prst="rect">
              <a:avLst/>
            </a:prstGeom>
            <a:noFill/>
          </p:spPr>
          <p:txBody>
            <a:bodyPr wrap="square" rtlCol="0">
              <a:spAutoFit/>
            </a:bodyPr>
            <a:lstStyle/>
            <a:p>
              <a:pPr algn="ctr"/>
              <a:r>
                <a:rPr lang="en-US" sz="1600" b="1" dirty="0">
                  <a:latin typeface="Lato" panose="020F0502020204030203" pitchFamily="34" charset="0"/>
                  <a:ea typeface="Lato" panose="020F0502020204030203" pitchFamily="34" charset="0"/>
                  <a:cs typeface="Lato" panose="020F0502020204030203" pitchFamily="34" charset="0"/>
                </a:rPr>
                <a:t>Nutrient and sediment loading</a:t>
              </a:r>
            </a:p>
          </p:txBody>
        </p:sp>
        <p:sp>
          <p:nvSpPr>
            <p:cNvPr id="31" name="TextBox 30">
              <a:extLst>
                <a:ext uri="{FF2B5EF4-FFF2-40B4-BE49-F238E27FC236}">
                  <a16:creationId xmlns:a16="http://schemas.microsoft.com/office/drawing/2014/main" id="{094444AD-0337-B91A-744D-2F5DC8371192}"/>
                </a:ext>
              </a:extLst>
            </p:cNvPr>
            <p:cNvSpPr txBox="1"/>
            <p:nvPr/>
          </p:nvSpPr>
          <p:spPr>
            <a:xfrm>
              <a:off x="5361482" y="4479452"/>
              <a:ext cx="1469036" cy="338554"/>
            </a:xfrm>
            <a:prstGeom prst="rect">
              <a:avLst/>
            </a:prstGeom>
            <a:noFill/>
          </p:spPr>
          <p:txBody>
            <a:bodyPr wrap="square" rtlCol="0">
              <a:spAutoFit/>
            </a:bodyPr>
            <a:lstStyle/>
            <a:p>
              <a:pPr algn="ctr"/>
              <a:r>
                <a:rPr lang="en-US" sz="1600" b="1" dirty="0">
                  <a:latin typeface="Lato" panose="020F0502020204030203" pitchFamily="34" charset="0"/>
                  <a:ea typeface="Lato" panose="020F0502020204030203" pitchFamily="34" charset="0"/>
                  <a:cs typeface="Lato" panose="020F0502020204030203" pitchFamily="34" charset="0"/>
                </a:rPr>
                <a:t>Drought</a:t>
              </a:r>
            </a:p>
          </p:txBody>
        </p:sp>
        <p:sp>
          <p:nvSpPr>
            <p:cNvPr id="33" name="TextBox 32">
              <a:extLst>
                <a:ext uri="{FF2B5EF4-FFF2-40B4-BE49-F238E27FC236}">
                  <a16:creationId xmlns:a16="http://schemas.microsoft.com/office/drawing/2014/main" id="{9EAAD2C8-15FD-58B5-8F5C-0B9ABA5D98FF}"/>
                </a:ext>
              </a:extLst>
            </p:cNvPr>
            <p:cNvSpPr txBox="1"/>
            <p:nvPr/>
          </p:nvSpPr>
          <p:spPr>
            <a:xfrm>
              <a:off x="5383253" y="5546212"/>
              <a:ext cx="1469036" cy="338554"/>
            </a:xfrm>
            <a:prstGeom prst="rect">
              <a:avLst/>
            </a:prstGeom>
            <a:noFill/>
          </p:spPr>
          <p:txBody>
            <a:bodyPr wrap="square" rtlCol="0">
              <a:spAutoFit/>
            </a:bodyPr>
            <a:lstStyle/>
            <a:p>
              <a:pPr algn="ctr"/>
              <a:r>
                <a:rPr lang="en-US" sz="1600" b="1" dirty="0">
                  <a:latin typeface="Lato" panose="020F0502020204030203" pitchFamily="34" charset="0"/>
                  <a:ea typeface="Lato" panose="020F0502020204030203" pitchFamily="34" charset="0"/>
                  <a:cs typeface="Lato" panose="020F0502020204030203" pitchFamily="34" charset="0"/>
                </a:rPr>
                <a:t>Landslide</a:t>
              </a:r>
            </a:p>
          </p:txBody>
        </p:sp>
      </p:grpSp>
      <p:sp>
        <p:nvSpPr>
          <p:cNvPr id="4" name="Right Arrow 3">
            <a:extLst>
              <a:ext uri="{FF2B5EF4-FFF2-40B4-BE49-F238E27FC236}">
                <a16:creationId xmlns:a16="http://schemas.microsoft.com/office/drawing/2014/main" id="{3CF62635-5723-680B-94B3-CAF73A8006DE}"/>
              </a:ext>
            </a:extLst>
          </p:cNvPr>
          <p:cNvSpPr/>
          <p:nvPr/>
        </p:nvSpPr>
        <p:spPr>
          <a:xfrm>
            <a:off x="7970578" y="2268781"/>
            <a:ext cx="811998" cy="352801"/>
          </a:xfrm>
          <a:prstGeom prst="rightArrow">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extLst>
              <a:ext uri="{FF2B5EF4-FFF2-40B4-BE49-F238E27FC236}">
                <a16:creationId xmlns:a16="http://schemas.microsoft.com/office/drawing/2014/main" id="{0754552A-4764-6253-E432-DB9E9EA47D19}"/>
              </a:ext>
            </a:extLst>
          </p:cNvPr>
          <p:cNvSpPr/>
          <p:nvPr/>
        </p:nvSpPr>
        <p:spPr>
          <a:xfrm>
            <a:off x="7970578" y="1332758"/>
            <a:ext cx="811998" cy="352801"/>
          </a:xfrm>
          <a:prstGeom prst="rightArrow">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a:extLst>
              <a:ext uri="{FF2B5EF4-FFF2-40B4-BE49-F238E27FC236}">
                <a16:creationId xmlns:a16="http://schemas.microsoft.com/office/drawing/2014/main" id="{8FF16AB8-96DE-E218-66B1-41B2B690C1A1}"/>
              </a:ext>
            </a:extLst>
          </p:cNvPr>
          <p:cNvSpPr/>
          <p:nvPr/>
        </p:nvSpPr>
        <p:spPr>
          <a:xfrm>
            <a:off x="7970578" y="5540175"/>
            <a:ext cx="811998" cy="352801"/>
          </a:xfrm>
          <a:prstGeom prst="rightArrow">
            <a:avLst/>
          </a:prstGeom>
          <a:solidFill>
            <a:srgbClr val="00A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94A9A89-D33F-FFE7-50FD-5057728DB091}"/>
              </a:ext>
            </a:extLst>
          </p:cNvPr>
          <p:cNvSpPr txBox="1"/>
          <p:nvPr/>
        </p:nvSpPr>
        <p:spPr>
          <a:xfrm>
            <a:off x="8868564" y="2258772"/>
            <a:ext cx="2433144" cy="369332"/>
          </a:xfrm>
          <a:prstGeom prst="rect">
            <a:avLst/>
          </a:prstGeom>
          <a:noFill/>
        </p:spPr>
        <p:txBody>
          <a:bodyPr wrap="square" rtlCol="0">
            <a:spAutoFit/>
          </a:bodyPr>
          <a:lstStyle/>
          <a:p>
            <a:r>
              <a:rPr lang="en-US" dirty="0"/>
              <a:t>Example 1: OAL Italy</a:t>
            </a:r>
          </a:p>
        </p:txBody>
      </p:sp>
      <p:sp>
        <p:nvSpPr>
          <p:cNvPr id="9" name="TextBox 8">
            <a:extLst>
              <a:ext uri="{FF2B5EF4-FFF2-40B4-BE49-F238E27FC236}">
                <a16:creationId xmlns:a16="http://schemas.microsoft.com/office/drawing/2014/main" id="{FB7BA6D1-90C7-9AD1-BAC3-DC6C13BB6BA3}"/>
              </a:ext>
            </a:extLst>
          </p:cNvPr>
          <p:cNvSpPr txBox="1"/>
          <p:nvPr/>
        </p:nvSpPr>
        <p:spPr>
          <a:xfrm>
            <a:off x="8868564" y="1213356"/>
            <a:ext cx="2433144" cy="646331"/>
          </a:xfrm>
          <a:prstGeom prst="rect">
            <a:avLst/>
          </a:prstGeom>
          <a:noFill/>
        </p:spPr>
        <p:txBody>
          <a:bodyPr wrap="square" rtlCol="0">
            <a:spAutoFit/>
          </a:bodyPr>
          <a:lstStyle/>
          <a:p>
            <a:r>
              <a:rPr lang="en-US" dirty="0"/>
              <a:t>Example 2: OAL Ireland</a:t>
            </a:r>
          </a:p>
          <a:p>
            <a:r>
              <a:rPr lang="en-US" dirty="0"/>
              <a:t>Example 3: OAL Greece</a:t>
            </a:r>
          </a:p>
        </p:txBody>
      </p:sp>
      <p:sp>
        <p:nvSpPr>
          <p:cNvPr id="11" name="TextBox 10">
            <a:extLst>
              <a:ext uri="{FF2B5EF4-FFF2-40B4-BE49-F238E27FC236}">
                <a16:creationId xmlns:a16="http://schemas.microsoft.com/office/drawing/2014/main" id="{44B5F325-46E1-DB31-B222-541EDD19A1FC}"/>
              </a:ext>
            </a:extLst>
          </p:cNvPr>
          <p:cNvSpPr txBox="1"/>
          <p:nvPr/>
        </p:nvSpPr>
        <p:spPr>
          <a:xfrm>
            <a:off x="8868564" y="5536030"/>
            <a:ext cx="2433144" cy="369332"/>
          </a:xfrm>
          <a:prstGeom prst="rect">
            <a:avLst/>
          </a:prstGeom>
          <a:noFill/>
        </p:spPr>
        <p:txBody>
          <a:bodyPr wrap="square" rtlCol="0">
            <a:spAutoFit/>
          </a:bodyPr>
          <a:lstStyle/>
          <a:p>
            <a:r>
              <a:rPr lang="en-US" dirty="0"/>
              <a:t>Example 4: OAL Austria</a:t>
            </a:r>
          </a:p>
        </p:txBody>
      </p:sp>
    </p:spTree>
    <p:extLst>
      <p:ext uri="{BB962C8B-B14F-4D97-AF65-F5344CB8AC3E}">
        <p14:creationId xmlns:p14="http://schemas.microsoft.com/office/powerpoint/2010/main" val="102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1: Artificial dune (OAL Italy)</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14</a:t>
            </a:r>
          </a:p>
        </p:txBody>
      </p:sp>
      <p:sp>
        <p:nvSpPr>
          <p:cNvPr id="7" name="3 CuadroTexto">
            <a:extLst>
              <a:ext uri="{FF2B5EF4-FFF2-40B4-BE49-F238E27FC236}">
                <a16:creationId xmlns:a16="http://schemas.microsoft.com/office/drawing/2014/main" id="{BA517D18-319A-2C20-5C3B-448075C0F27C}"/>
              </a:ext>
            </a:extLst>
          </p:cNvPr>
          <p:cNvSpPr txBox="1"/>
          <p:nvPr/>
        </p:nvSpPr>
        <p:spPr>
          <a:xfrm>
            <a:off x="346371" y="1321459"/>
            <a:ext cx="7031902" cy="6042680"/>
          </a:xfrm>
          <a:prstGeom prst="rect">
            <a:avLst/>
          </a:prstGeom>
          <a:noFill/>
        </p:spPr>
        <p:txBody>
          <a:bodyPr wrap="square" lIns="91440" tIns="45720" rIns="91440" bIns="45720" rtlCol="0" anchor="t">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265" indent="-342265">
              <a:lnSpc>
                <a:spcPts val="1620"/>
              </a:lnSpc>
              <a:buFont typeface="+mj-lt"/>
              <a:buAutoNum type="arabicPeriod"/>
            </a:pPr>
            <a:r>
              <a:rPr lang="en-GB" sz="1700" dirty="0">
                <a:latin typeface="Lato" panose="020F0502020204030203" pitchFamily="34" charset="0"/>
                <a:ea typeface="Lato" panose="020F0502020204030203" pitchFamily="34" charset="0"/>
                <a:cs typeface="Lato" panose="020F0502020204030203" pitchFamily="34" charset="0"/>
              </a:rPr>
              <a:t>Definition of the engineering problem </a:t>
            </a:r>
            <a:endParaRPr lang="en-GB" sz="17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600" dirty="0">
                <a:solidFill>
                  <a:srgbClr val="00A7E2"/>
                </a:solidFill>
                <a:latin typeface="Lato" panose="020F0502020204030203" pitchFamily="34" charset="0"/>
                <a:ea typeface="Lato" panose="020F0502020204030203" pitchFamily="34" charset="0"/>
                <a:cs typeface="Lato" panose="020F0502020204030203" pitchFamily="34" charset="0"/>
              </a:rPr>
              <a:t>To reduce coastal erosion impacting on a protected area, by means of a passive erosion protection system, consisting in a vegetated embankment realized using natural materials.</a:t>
            </a:r>
          </a:p>
          <a:p>
            <a:pPr>
              <a:lnSpc>
                <a:spcPts val="1620"/>
              </a:lnSpc>
            </a:pPr>
            <a:endParaRPr lang="en-GB" sz="17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700" dirty="0">
                <a:latin typeface="Lato" panose="020F0502020204030203" pitchFamily="34" charset="0"/>
                <a:ea typeface="Lato" panose="020F0502020204030203" pitchFamily="34" charset="0"/>
                <a:cs typeface="Lato" panose="020F0502020204030203" pitchFamily="34" charset="0"/>
              </a:rPr>
              <a:t>2. Identification of the required input parameters</a:t>
            </a:r>
            <a:endParaRPr lang="en-GB" sz="17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600" dirty="0">
                <a:solidFill>
                  <a:srgbClr val="00A7E2"/>
                </a:solidFill>
                <a:latin typeface="Lato" panose="020F0502020204030203" pitchFamily="34" charset="0"/>
                <a:ea typeface="Lato" panose="020F0502020204030203" pitchFamily="34" charset="0"/>
                <a:cs typeface="Lato" panose="020F0502020204030203" pitchFamily="34" charset="0"/>
              </a:rPr>
              <a:t>Topographical conditions, </a:t>
            </a:r>
            <a:r>
              <a:rPr lang="en-GB" sz="1600" dirty="0" err="1">
                <a:solidFill>
                  <a:srgbClr val="00A7E2"/>
                </a:solidFill>
                <a:latin typeface="Lato" panose="020F0502020204030203" pitchFamily="34" charset="0"/>
                <a:ea typeface="Lato" panose="020F0502020204030203" pitchFamily="34" charset="0"/>
                <a:cs typeface="Lato" panose="020F0502020204030203" pitchFamily="34" charset="0"/>
              </a:rPr>
              <a:t>meteocean</a:t>
            </a:r>
            <a:r>
              <a:rPr lang="en-GB" sz="1600" dirty="0">
                <a:solidFill>
                  <a:srgbClr val="00A7E2"/>
                </a:solidFill>
                <a:latin typeface="Lato" panose="020F0502020204030203" pitchFamily="34" charset="0"/>
                <a:ea typeface="Lato" panose="020F0502020204030203" pitchFamily="34" charset="0"/>
                <a:cs typeface="Lato" panose="020F0502020204030203" pitchFamily="34" charset="0"/>
              </a:rPr>
              <a:t> conditions, bathymetric conditions, geotechnical parameters, seismic parameters, vegetation conditions, anthropic variables, soil thrust, wave loads, anthropic loads, seismic actions, etc.</a:t>
            </a:r>
            <a:br>
              <a:rPr lang="en-GB" sz="1700" dirty="0">
                <a:solidFill>
                  <a:srgbClr val="FF0000"/>
                </a:solidFill>
                <a:latin typeface="Lato" panose="020F0502020204030203" pitchFamily="34" charset="0"/>
                <a:ea typeface="Lato" panose="020F0502020204030203" pitchFamily="34" charset="0"/>
                <a:cs typeface="Lato" panose="020F0502020204030203" pitchFamily="34" charset="0"/>
              </a:rPr>
            </a:br>
            <a:endParaRPr lang="en-GB" sz="17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700" dirty="0">
                <a:latin typeface="Lato" panose="020F0502020204030203" pitchFamily="34" charset="0"/>
                <a:ea typeface="Lato" panose="020F0502020204030203" pitchFamily="34" charset="0"/>
                <a:cs typeface="Lato" panose="020F0502020204030203" pitchFamily="34" charset="0"/>
              </a:rPr>
              <a:t>3. Model of the solution behaviour, in terms of engineering/calculations</a:t>
            </a:r>
          </a:p>
          <a:p>
            <a:pPr>
              <a:lnSpc>
                <a:spcPts val="1620"/>
              </a:lnSpc>
            </a:pPr>
            <a:r>
              <a:rPr lang="en-GB" sz="1600" dirty="0">
                <a:solidFill>
                  <a:srgbClr val="00A7E2"/>
                </a:solidFill>
                <a:latin typeface="Lato"/>
                <a:ea typeface="Lato"/>
                <a:cs typeface="Lato"/>
              </a:rPr>
              <a:t>Slope stability, structural strength of materials, geotechnical stability of the bulkhead. </a:t>
            </a:r>
            <a:endParaRPr lang="en-GB" sz="16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nSpc>
                <a:spcPts val="1620"/>
              </a:lnSpc>
            </a:pPr>
            <a:endParaRPr lang="en-GB" sz="1700" dirty="0">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700" dirty="0">
                <a:latin typeface="Lato"/>
                <a:ea typeface="Lato"/>
                <a:cs typeface="Lato"/>
              </a:rPr>
              <a:t>4. Detailed calculations and check</a:t>
            </a:r>
            <a:br>
              <a:rPr lang="en-GB" sz="1700" b="1" dirty="0">
                <a:latin typeface="Lato" panose="020F0502020204030203" pitchFamily="34" charset="0"/>
                <a:ea typeface="Lato" panose="020F0502020204030203" pitchFamily="34" charset="0"/>
                <a:cs typeface="Lato" panose="020F0502020204030203" pitchFamily="34" charset="0"/>
              </a:rPr>
            </a:br>
            <a:r>
              <a:rPr lang="en-GB" sz="1600" dirty="0">
                <a:solidFill>
                  <a:srgbClr val="00A7E2"/>
                </a:solidFill>
                <a:latin typeface="Lato"/>
                <a:ea typeface="Lato"/>
                <a:cs typeface="Lato"/>
              </a:rPr>
              <a:t>Use of tools such as Excel spreadsheets, specialistic software (e.g. SLIDE, </a:t>
            </a:r>
            <a:r>
              <a:rPr lang="en-GB" sz="1600" dirty="0" err="1">
                <a:solidFill>
                  <a:srgbClr val="00A7E2"/>
                </a:solidFill>
                <a:latin typeface="Lato"/>
                <a:ea typeface="Lato"/>
                <a:cs typeface="Lato"/>
              </a:rPr>
              <a:t>Paratie</a:t>
            </a:r>
            <a:r>
              <a:rPr lang="en-GB" sz="1600" dirty="0">
                <a:solidFill>
                  <a:srgbClr val="00A7E2"/>
                </a:solidFill>
                <a:latin typeface="Lato"/>
                <a:ea typeface="Lato"/>
                <a:cs typeface="Lato"/>
              </a:rPr>
              <a:t> Plus)</a:t>
            </a:r>
          </a:p>
          <a:p>
            <a:pPr>
              <a:lnSpc>
                <a:spcPts val="1620"/>
              </a:lnSpc>
            </a:pPr>
            <a:endParaRPr lang="en-GB" sz="17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700" dirty="0">
                <a:latin typeface="Lato" panose="020F0502020204030203" pitchFamily="34" charset="0"/>
                <a:ea typeface="Lato" panose="020F0502020204030203" pitchFamily="34" charset="0"/>
                <a:cs typeface="Lato" panose="020F0502020204030203" pitchFamily="34" charset="0"/>
              </a:rPr>
              <a:t>5. Calculation results and interpretation</a:t>
            </a:r>
          </a:p>
          <a:p>
            <a:pPr>
              <a:lnSpc>
                <a:spcPts val="1620"/>
              </a:lnSpc>
            </a:pPr>
            <a:r>
              <a:rPr lang="en-GB" sz="1600" dirty="0">
                <a:solidFill>
                  <a:srgbClr val="00A7E2"/>
                </a:solidFill>
                <a:latin typeface="Lato" panose="020F0502020204030203" pitchFamily="34" charset="0"/>
                <a:ea typeface="Lato" panose="020F0502020204030203" pitchFamily="34" charset="0"/>
                <a:cs typeface="Lato" panose="020F0502020204030203" pitchFamily="34" charset="0"/>
              </a:rPr>
              <a:t>Definition of final geometric features and position of the dune, maintenance and monitoring plan, expected behaviour of the beach protected by the dune, etc. </a:t>
            </a:r>
          </a:p>
          <a:p>
            <a:pPr marL="342265" indent="-342265">
              <a:lnSpc>
                <a:spcPts val="1620"/>
              </a:lnSpc>
              <a:buFont typeface="+mj-lt"/>
              <a:buAutoNum type="arabicPeriod"/>
            </a:pPr>
            <a:endParaRPr lang="en-GB" sz="1700" dirty="0">
              <a:latin typeface="Lato" panose="020F0502020204030203" pitchFamily="34" charset="0"/>
              <a:ea typeface="Lato" panose="020F0502020204030203" pitchFamily="34" charset="0"/>
              <a:cs typeface="Lato" panose="020F0502020204030203" pitchFamily="34" charset="0"/>
            </a:endParaRPr>
          </a:p>
          <a:p>
            <a:pPr lvl="1">
              <a:lnSpc>
                <a:spcPts val="1620"/>
              </a:lnSpc>
            </a:pPr>
            <a:endParaRPr lang="en-GB" sz="1700" dirty="0">
              <a:latin typeface="Lato" panose="020F0502020204030203" pitchFamily="34" charset="0"/>
              <a:ea typeface="Lato" panose="020F0502020204030203" pitchFamily="34" charset="0"/>
              <a:cs typeface="Lato" panose="020F0502020204030203" pitchFamily="34" charset="0"/>
            </a:endParaRPr>
          </a:p>
          <a:p>
            <a:pPr marL="342265" indent="-342265">
              <a:lnSpc>
                <a:spcPts val="1620"/>
              </a:lnSpc>
              <a:buFont typeface="+mj-lt"/>
              <a:buAutoNum type="arabicPeriod"/>
            </a:pPr>
            <a:endParaRPr lang="en-GB" sz="1700" dirty="0">
              <a:latin typeface="Lato" panose="020F0502020204030203" pitchFamily="34" charset="0"/>
              <a:ea typeface="Lato" panose="020F0502020204030203" pitchFamily="34" charset="0"/>
              <a:cs typeface="Lato" panose="020F0502020204030203" pitchFamily="34" charset="0"/>
            </a:endParaRPr>
          </a:p>
          <a:p>
            <a:pPr marL="342265" indent="-342265">
              <a:lnSpc>
                <a:spcPts val="1620"/>
              </a:lnSpc>
              <a:buFont typeface="+mj-lt"/>
              <a:buAutoNum type="arabicPeriod"/>
            </a:pPr>
            <a:endParaRPr lang="en-GB" sz="1700" dirty="0">
              <a:latin typeface="Lato" panose="020F0502020204030203" pitchFamily="34" charset="0"/>
              <a:ea typeface="Lato" panose="020F0502020204030203" pitchFamily="34" charset="0"/>
              <a:cs typeface="Lato" panose="020F0502020204030203" pitchFamily="34" charset="0"/>
            </a:endParaRPr>
          </a:p>
          <a:p>
            <a:pPr marL="342265" indent="-342265">
              <a:lnSpc>
                <a:spcPts val="1620"/>
              </a:lnSpc>
              <a:buFont typeface="+mj-lt"/>
              <a:buAutoNum type="arabicPeriod"/>
            </a:pPr>
            <a:endParaRPr lang="es-ES" sz="1700" dirty="0">
              <a:latin typeface="Lato" panose="020F0502020204030203" pitchFamily="34" charset="0"/>
              <a:ea typeface="Lato" panose="020F0502020204030203" pitchFamily="34" charset="0"/>
              <a:cs typeface="Lato" panose="020F0502020204030203" pitchFamily="34" charset="0"/>
            </a:endParaRPr>
          </a:p>
        </p:txBody>
      </p:sp>
      <p:pic>
        <p:nvPicPr>
          <p:cNvPr id="4" name="Picture 3" descr="Map&#10;&#10;Description automatically generated">
            <a:extLst>
              <a:ext uri="{FF2B5EF4-FFF2-40B4-BE49-F238E27FC236}">
                <a16:creationId xmlns:a16="http://schemas.microsoft.com/office/drawing/2014/main" id="{8FC5470F-7C60-FC19-BD71-5ED3B9E1651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607483" y="2261937"/>
            <a:ext cx="4060300" cy="2634916"/>
          </a:xfrm>
          <a:prstGeom prst="rect">
            <a:avLst/>
          </a:prstGeom>
          <a:ln w="19050">
            <a:solidFill>
              <a:srgbClr val="FAAF4D"/>
            </a:solidFill>
          </a:ln>
        </p:spPr>
      </p:pic>
    </p:spTree>
    <p:extLst>
      <p:ext uri="{BB962C8B-B14F-4D97-AF65-F5344CB8AC3E}">
        <p14:creationId xmlns:p14="http://schemas.microsoft.com/office/powerpoint/2010/main" val="605645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1: Artificial dune (OAL Italy)</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15</a:t>
            </a:r>
          </a:p>
        </p:txBody>
      </p:sp>
      <p:pic>
        <p:nvPicPr>
          <p:cNvPr id="3" name="Picture 2">
            <a:extLst>
              <a:ext uri="{FF2B5EF4-FFF2-40B4-BE49-F238E27FC236}">
                <a16:creationId xmlns:a16="http://schemas.microsoft.com/office/drawing/2014/main" id="{AA096979-DBAA-4BE4-CAA4-FE452E18DCEC}"/>
              </a:ext>
            </a:extLst>
          </p:cNvPr>
          <p:cNvPicPr/>
          <p:nvPr/>
        </p:nvPicPr>
        <p:blipFill>
          <a:blip r:embed="rId5"/>
          <a:stretch>
            <a:fillRect/>
          </a:stretch>
        </p:blipFill>
        <p:spPr>
          <a:xfrm>
            <a:off x="193891" y="2532844"/>
            <a:ext cx="3425110" cy="3084397"/>
          </a:xfrm>
          <a:prstGeom prst="rect">
            <a:avLst/>
          </a:prstGeom>
        </p:spPr>
      </p:pic>
      <p:pic>
        <p:nvPicPr>
          <p:cNvPr id="4" name="Picture 3">
            <a:extLst>
              <a:ext uri="{FF2B5EF4-FFF2-40B4-BE49-F238E27FC236}">
                <a16:creationId xmlns:a16="http://schemas.microsoft.com/office/drawing/2014/main" id="{F309B485-C521-9CE6-D021-917F4FCE660C}"/>
              </a:ext>
            </a:extLst>
          </p:cNvPr>
          <p:cNvPicPr/>
          <p:nvPr/>
        </p:nvPicPr>
        <p:blipFill>
          <a:blip r:embed="rId6"/>
          <a:stretch>
            <a:fillRect/>
          </a:stretch>
        </p:blipFill>
        <p:spPr>
          <a:xfrm>
            <a:off x="3976185" y="2794508"/>
            <a:ext cx="3613933" cy="2640715"/>
          </a:xfrm>
          <a:prstGeom prst="rect">
            <a:avLst/>
          </a:prstGeom>
        </p:spPr>
      </p:pic>
      <p:pic>
        <p:nvPicPr>
          <p:cNvPr id="5" name="Picture 4">
            <a:extLst>
              <a:ext uri="{FF2B5EF4-FFF2-40B4-BE49-F238E27FC236}">
                <a16:creationId xmlns:a16="http://schemas.microsoft.com/office/drawing/2014/main" id="{2BA29B00-C4F0-5D20-4B76-971E52CB14EE}"/>
              </a:ext>
            </a:extLst>
          </p:cNvPr>
          <p:cNvPicPr/>
          <p:nvPr/>
        </p:nvPicPr>
        <p:blipFill>
          <a:blip r:embed="rId7">
            <a:extLst>
              <a:ext uri="{28A0092B-C50C-407E-A947-70E740481C1C}">
                <a14:useLocalDpi xmlns:a14="http://schemas.microsoft.com/office/drawing/2010/main"/>
              </a:ext>
            </a:extLst>
          </a:blip>
          <a:srcRect/>
          <a:stretch>
            <a:fillRect/>
          </a:stretch>
        </p:blipFill>
        <p:spPr bwMode="auto">
          <a:xfrm>
            <a:off x="8274976" y="2472871"/>
            <a:ext cx="2936841" cy="3396155"/>
          </a:xfrm>
          <a:prstGeom prst="rect">
            <a:avLst/>
          </a:prstGeom>
          <a:noFill/>
          <a:ln>
            <a:noFill/>
          </a:ln>
        </p:spPr>
      </p:pic>
      <p:sp>
        <p:nvSpPr>
          <p:cNvPr id="11" name="TextBox 10">
            <a:extLst>
              <a:ext uri="{FF2B5EF4-FFF2-40B4-BE49-F238E27FC236}">
                <a16:creationId xmlns:a16="http://schemas.microsoft.com/office/drawing/2014/main" id="{C4EE26F0-5581-C7E3-5C16-2889C768084E}"/>
              </a:ext>
            </a:extLst>
          </p:cNvPr>
          <p:cNvSpPr txBox="1"/>
          <p:nvPr/>
        </p:nvSpPr>
        <p:spPr>
          <a:xfrm>
            <a:off x="469061" y="1364251"/>
            <a:ext cx="6026742" cy="707886"/>
          </a:xfrm>
          <a:prstGeom prst="rect">
            <a:avLst/>
          </a:prstGeom>
          <a:noFill/>
        </p:spPr>
        <p:txBody>
          <a:bodyPr wrap="square">
            <a:spAutoFit/>
          </a:bodyPr>
          <a:lstStyle/>
          <a:p>
            <a:pPr algn="ctr">
              <a:lnSpc>
                <a:spcPts val="1620"/>
              </a:lnSpc>
            </a:pPr>
            <a:r>
              <a:rPr lang="en-GB" sz="1600" dirty="0">
                <a:latin typeface="Lato" panose="020F0502020204030203" pitchFamily="34" charset="0"/>
                <a:ea typeface="Lato" panose="020F0502020204030203" pitchFamily="34" charset="0"/>
                <a:cs typeface="Lato" panose="020F0502020204030203" pitchFamily="34" charset="0"/>
              </a:rPr>
              <a:t>Model of the solution behaviour (</a:t>
            </a:r>
            <a:r>
              <a:rPr lang="en-GB" sz="1600" i="1" dirty="0">
                <a:latin typeface="Lato" panose="020F0502020204030203" pitchFamily="34" charset="0"/>
                <a:ea typeface="Lato" panose="020F0502020204030203" pitchFamily="34" charset="0"/>
                <a:cs typeface="Lato" panose="020F0502020204030203" pitchFamily="34" charset="0"/>
              </a:rPr>
              <a:t>using inputs identified in Step 2</a:t>
            </a:r>
            <a:r>
              <a:rPr lang="en-GB" sz="1600" dirty="0">
                <a:latin typeface="Lato" panose="020F0502020204030203" pitchFamily="34" charset="0"/>
                <a:ea typeface="Lato" panose="020F0502020204030203" pitchFamily="34" charset="0"/>
                <a:cs typeface="Lato" panose="020F0502020204030203" pitchFamily="34" charset="0"/>
              </a:rPr>
              <a:t>)</a:t>
            </a:r>
          </a:p>
          <a:p>
            <a:pPr algn="ctr">
              <a:lnSpc>
                <a:spcPts val="1620"/>
              </a:lnSpc>
            </a:pPr>
            <a:r>
              <a:rPr lang="en-GB" sz="1400" dirty="0">
                <a:solidFill>
                  <a:srgbClr val="00A7E2"/>
                </a:solidFill>
                <a:latin typeface="Lato" panose="020F0502020204030203" pitchFamily="34" charset="0"/>
                <a:ea typeface="Lato" panose="020F0502020204030203" pitchFamily="34" charset="0"/>
                <a:cs typeface="Lato" panose="020F0502020204030203" pitchFamily="34" charset="0"/>
              </a:rPr>
              <a:t>Slope stability, structural strength of materials, geotechnical stability of the bulkhead </a:t>
            </a:r>
          </a:p>
        </p:txBody>
      </p:sp>
      <p:sp>
        <p:nvSpPr>
          <p:cNvPr id="12" name="TextBox 11">
            <a:extLst>
              <a:ext uri="{FF2B5EF4-FFF2-40B4-BE49-F238E27FC236}">
                <a16:creationId xmlns:a16="http://schemas.microsoft.com/office/drawing/2014/main" id="{90928E87-B859-A2D8-4CCF-D062FA9F3889}"/>
              </a:ext>
            </a:extLst>
          </p:cNvPr>
          <p:cNvSpPr txBox="1"/>
          <p:nvPr/>
        </p:nvSpPr>
        <p:spPr>
          <a:xfrm>
            <a:off x="7438145" y="1443874"/>
            <a:ext cx="4284794" cy="913070"/>
          </a:xfrm>
          <a:prstGeom prst="rect">
            <a:avLst/>
          </a:prstGeom>
          <a:noFill/>
        </p:spPr>
        <p:txBody>
          <a:bodyPr wrap="square">
            <a:spAutoFit/>
          </a:bodyPr>
          <a:lstStyle/>
          <a:p>
            <a:pPr algn="ctr">
              <a:lnSpc>
                <a:spcPts val="1620"/>
              </a:lnSpc>
            </a:pPr>
            <a:r>
              <a:rPr lang="en-GB" sz="1600" dirty="0">
                <a:latin typeface="Lato" panose="020F0502020204030203" pitchFamily="34" charset="0"/>
                <a:ea typeface="Lato" panose="020F0502020204030203" pitchFamily="34" charset="0"/>
                <a:cs typeface="Lato" panose="020F0502020204030203" pitchFamily="34" charset="0"/>
              </a:rPr>
              <a:t>Detailed calculations and check</a:t>
            </a:r>
            <a:br>
              <a:rPr lang="en-GB" sz="1400" dirty="0">
                <a:solidFill>
                  <a:srgbClr val="00A7E2"/>
                </a:solidFill>
                <a:latin typeface="Lato" panose="020F0502020204030203" pitchFamily="34" charset="0"/>
                <a:ea typeface="Lato" panose="020F0502020204030203" pitchFamily="34" charset="0"/>
                <a:cs typeface="Lato" panose="020F0502020204030203" pitchFamily="34" charset="0"/>
              </a:rPr>
            </a:br>
            <a:r>
              <a:rPr lang="en-GB" sz="1400" dirty="0">
                <a:solidFill>
                  <a:srgbClr val="00A7E2"/>
                </a:solidFill>
                <a:latin typeface="Lato" panose="020F0502020204030203" pitchFamily="34" charset="0"/>
                <a:ea typeface="Lato" panose="020F0502020204030203" pitchFamily="34" charset="0"/>
                <a:cs typeface="Lato" panose="020F0502020204030203" pitchFamily="34" charset="0"/>
              </a:rPr>
              <a:t>Use of tools such as Excel spreadsheets, specialistic software (e.g. SLIDE, </a:t>
            </a:r>
            <a:r>
              <a:rPr lang="en-GB" sz="1400" dirty="0" err="1">
                <a:solidFill>
                  <a:srgbClr val="00A7E2"/>
                </a:solidFill>
                <a:latin typeface="Lato" panose="020F0502020204030203" pitchFamily="34" charset="0"/>
                <a:ea typeface="Lato" panose="020F0502020204030203" pitchFamily="34" charset="0"/>
                <a:cs typeface="Lato" panose="020F0502020204030203" pitchFamily="34" charset="0"/>
              </a:rPr>
              <a:t>Paratie</a:t>
            </a:r>
            <a:r>
              <a:rPr lang="en-GB" sz="1400" dirty="0">
                <a:solidFill>
                  <a:srgbClr val="00A7E2"/>
                </a:solidFill>
                <a:latin typeface="Lato" panose="020F0502020204030203" pitchFamily="34" charset="0"/>
                <a:ea typeface="Lato" panose="020F0502020204030203" pitchFamily="34" charset="0"/>
                <a:cs typeface="Lato" panose="020F0502020204030203" pitchFamily="34" charset="0"/>
              </a:rPr>
              <a:t> Plus)</a:t>
            </a:r>
          </a:p>
          <a:p>
            <a:pPr algn="ctr">
              <a:lnSpc>
                <a:spcPts val="1620"/>
              </a:lnSpc>
            </a:pPr>
            <a:endParaRPr lang="en-GB" sz="1400"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647699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1: Artificial dune (OAL Italy)</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16</a:t>
            </a:r>
          </a:p>
        </p:txBody>
      </p:sp>
      <p:pic>
        <p:nvPicPr>
          <p:cNvPr id="6" name="Picture 5">
            <a:extLst>
              <a:ext uri="{FF2B5EF4-FFF2-40B4-BE49-F238E27FC236}">
                <a16:creationId xmlns:a16="http://schemas.microsoft.com/office/drawing/2014/main" id="{4B8DDAB0-2C62-E501-1272-0E004284980B}"/>
              </a:ext>
            </a:extLst>
          </p:cNvPr>
          <p:cNvPicPr>
            <a:picLocks noChangeAspect="1"/>
          </p:cNvPicPr>
          <p:nvPr/>
        </p:nvPicPr>
        <p:blipFill>
          <a:blip r:embed="rId5"/>
          <a:stretch>
            <a:fillRect/>
          </a:stretch>
        </p:blipFill>
        <p:spPr>
          <a:xfrm>
            <a:off x="59415" y="2034330"/>
            <a:ext cx="2367630" cy="1738229"/>
          </a:xfrm>
          <a:prstGeom prst="rect">
            <a:avLst/>
          </a:prstGeom>
        </p:spPr>
      </p:pic>
      <p:pic>
        <p:nvPicPr>
          <p:cNvPr id="7" name="Picture 6">
            <a:extLst>
              <a:ext uri="{FF2B5EF4-FFF2-40B4-BE49-F238E27FC236}">
                <a16:creationId xmlns:a16="http://schemas.microsoft.com/office/drawing/2014/main" id="{D111D83E-FB09-9D47-B267-4FE55FF7C47D}"/>
              </a:ext>
            </a:extLst>
          </p:cNvPr>
          <p:cNvPicPr>
            <a:picLocks noChangeAspect="1"/>
          </p:cNvPicPr>
          <p:nvPr/>
        </p:nvPicPr>
        <p:blipFill>
          <a:blip r:embed="rId6"/>
          <a:stretch>
            <a:fillRect/>
          </a:stretch>
        </p:blipFill>
        <p:spPr>
          <a:xfrm>
            <a:off x="408481" y="4053639"/>
            <a:ext cx="2081869" cy="1551431"/>
          </a:xfrm>
          <a:prstGeom prst="rect">
            <a:avLst/>
          </a:prstGeom>
        </p:spPr>
      </p:pic>
      <p:pic>
        <p:nvPicPr>
          <p:cNvPr id="8" name="Picture 7">
            <a:extLst>
              <a:ext uri="{FF2B5EF4-FFF2-40B4-BE49-F238E27FC236}">
                <a16:creationId xmlns:a16="http://schemas.microsoft.com/office/drawing/2014/main" id="{B112086C-B9C2-27E1-B85F-6FE1CD3C30C8}"/>
              </a:ext>
            </a:extLst>
          </p:cNvPr>
          <p:cNvPicPr>
            <a:picLocks noChangeAspect="1"/>
          </p:cNvPicPr>
          <p:nvPr/>
        </p:nvPicPr>
        <p:blipFill>
          <a:blip r:embed="rId7"/>
          <a:stretch>
            <a:fillRect/>
          </a:stretch>
        </p:blipFill>
        <p:spPr>
          <a:xfrm>
            <a:off x="2639047" y="2362848"/>
            <a:ext cx="1973613" cy="1481740"/>
          </a:xfrm>
          <a:prstGeom prst="rect">
            <a:avLst/>
          </a:prstGeom>
        </p:spPr>
      </p:pic>
      <p:pic>
        <p:nvPicPr>
          <p:cNvPr id="9" name="Picture 8">
            <a:extLst>
              <a:ext uri="{FF2B5EF4-FFF2-40B4-BE49-F238E27FC236}">
                <a16:creationId xmlns:a16="http://schemas.microsoft.com/office/drawing/2014/main" id="{C1EF2D81-22F9-DF5B-F2FA-E9E53FFDAD43}"/>
              </a:ext>
            </a:extLst>
          </p:cNvPr>
          <p:cNvPicPr>
            <a:picLocks noChangeAspect="1"/>
          </p:cNvPicPr>
          <p:nvPr/>
        </p:nvPicPr>
        <p:blipFill>
          <a:blip r:embed="rId8"/>
          <a:stretch>
            <a:fillRect/>
          </a:stretch>
        </p:blipFill>
        <p:spPr>
          <a:xfrm>
            <a:off x="4655339" y="2399683"/>
            <a:ext cx="2617360" cy="1789835"/>
          </a:xfrm>
          <a:prstGeom prst="rect">
            <a:avLst/>
          </a:prstGeom>
        </p:spPr>
      </p:pic>
      <p:pic>
        <p:nvPicPr>
          <p:cNvPr id="11" name="Picture 10">
            <a:extLst>
              <a:ext uri="{FF2B5EF4-FFF2-40B4-BE49-F238E27FC236}">
                <a16:creationId xmlns:a16="http://schemas.microsoft.com/office/drawing/2014/main" id="{E2188E19-327A-9EF1-9254-6BF7E2A8909E}"/>
              </a:ext>
            </a:extLst>
          </p:cNvPr>
          <p:cNvPicPr>
            <a:picLocks noChangeAspect="1"/>
          </p:cNvPicPr>
          <p:nvPr/>
        </p:nvPicPr>
        <p:blipFill>
          <a:blip r:embed="rId9"/>
          <a:stretch>
            <a:fillRect/>
          </a:stretch>
        </p:blipFill>
        <p:spPr>
          <a:xfrm>
            <a:off x="2463707" y="4107810"/>
            <a:ext cx="2607033" cy="1805141"/>
          </a:xfrm>
          <a:prstGeom prst="rect">
            <a:avLst/>
          </a:prstGeom>
        </p:spPr>
      </p:pic>
      <p:pic>
        <p:nvPicPr>
          <p:cNvPr id="12" name="Picture 11">
            <a:extLst>
              <a:ext uri="{FF2B5EF4-FFF2-40B4-BE49-F238E27FC236}">
                <a16:creationId xmlns:a16="http://schemas.microsoft.com/office/drawing/2014/main" id="{980AFA3A-2677-0769-94D0-F4B87C0A341D}"/>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5004917" y="4265544"/>
            <a:ext cx="2495438" cy="1369766"/>
          </a:xfrm>
          <a:prstGeom prst="rect">
            <a:avLst/>
          </a:prstGeom>
        </p:spPr>
      </p:pic>
      <p:sp>
        <p:nvSpPr>
          <p:cNvPr id="13" name="TextBox 12">
            <a:extLst>
              <a:ext uri="{FF2B5EF4-FFF2-40B4-BE49-F238E27FC236}">
                <a16:creationId xmlns:a16="http://schemas.microsoft.com/office/drawing/2014/main" id="{522A904A-BE20-345F-1ECC-13C1C8290AD7}"/>
              </a:ext>
            </a:extLst>
          </p:cNvPr>
          <p:cNvSpPr txBox="1"/>
          <p:nvPr/>
        </p:nvSpPr>
        <p:spPr>
          <a:xfrm>
            <a:off x="1074125" y="1071282"/>
            <a:ext cx="9738360" cy="707886"/>
          </a:xfrm>
          <a:prstGeom prst="rect">
            <a:avLst/>
          </a:prstGeom>
          <a:noFill/>
        </p:spPr>
        <p:txBody>
          <a:bodyPr wrap="square" rtlCol="0">
            <a:spAutoFit/>
          </a:bodyPr>
          <a:lstStyle/>
          <a:p>
            <a:pPr algn="ctr">
              <a:lnSpc>
                <a:spcPts val="1620"/>
              </a:lnSpc>
            </a:pPr>
            <a:r>
              <a:rPr lang="en-GB" sz="1600" dirty="0">
                <a:latin typeface="Lato" panose="020F0502020204030203" pitchFamily="34" charset="0"/>
                <a:ea typeface="Lato" panose="020F0502020204030203" pitchFamily="34" charset="0"/>
                <a:cs typeface="Lato" panose="020F0502020204030203" pitchFamily="34" charset="0"/>
              </a:rPr>
              <a:t>Step 5: Calculation results and interpretation</a:t>
            </a:r>
          </a:p>
          <a:p>
            <a:pPr algn="ctr">
              <a:lnSpc>
                <a:spcPts val="1620"/>
              </a:lnSpc>
            </a:pPr>
            <a:r>
              <a:rPr lang="en-GB" sz="1400" dirty="0">
                <a:solidFill>
                  <a:srgbClr val="00A7E2"/>
                </a:solidFill>
                <a:latin typeface="Lato" panose="020F0502020204030203" pitchFamily="34" charset="0"/>
                <a:ea typeface="Lato" panose="020F0502020204030203" pitchFamily="34" charset="0"/>
                <a:cs typeface="Lato" panose="020F0502020204030203" pitchFamily="34" charset="0"/>
              </a:rPr>
              <a:t>Definition of final geometric features and position of the dune, maintenance and monitoring plan,</a:t>
            </a:r>
          </a:p>
          <a:p>
            <a:pPr algn="ctr">
              <a:lnSpc>
                <a:spcPts val="1620"/>
              </a:lnSpc>
            </a:pPr>
            <a:r>
              <a:rPr lang="en-GB" sz="1400" dirty="0">
                <a:solidFill>
                  <a:srgbClr val="00A7E2"/>
                </a:solidFill>
                <a:latin typeface="Lato" panose="020F0502020204030203" pitchFamily="34" charset="0"/>
                <a:ea typeface="Lato" panose="020F0502020204030203" pitchFamily="34" charset="0"/>
                <a:cs typeface="Lato" panose="020F0502020204030203" pitchFamily="34" charset="0"/>
              </a:rPr>
              <a:t> expected behaviour of the beach protected by the dune, etc. </a:t>
            </a:r>
          </a:p>
        </p:txBody>
      </p:sp>
      <p:sp>
        <p:nvSpPr>
          <p:cNvPr id="15" name="TextBox 14">
            <a:extLst>
              <a:ext uri="{FF2B5EF4-FFF2-40B4-BE49-F238E27FC236}">
                <a16:creationId xmlns:a16="http://schemas.microsoft.com/office/drawing/2014/main" id="{ED5B4373-6E20-5433-C454-A02242CFABE0}"/>
              </a:ext>
            </a:extLst>
          </p:cNvPr>
          <p:cNvSpPr txBox="1"/>
          <p:nvPr/>
        </p:nvSpPr>
        <p:spPr>
          <a:xfrm>
            <a:off x="1899353" y="5954001"/>
            <a:ext cx="8087903" cy="307777"/>
          </a:xfrm>
          <a:prstGeom prst="rect">
            <a:avLst/>
          </a:prstGeom>
          <a:noFill/>
        </p:spPr>
        <p:txBody>
          <a:bodyPr wrap="square">
            <a:spAutoFit/>
          </a:bodyPr>
          <a:lstStyle/>
          <a:p>
            <a:r>
              <a:rPr lang="en-US" sz="1400" b="1" i="1" dirty="0">
                <a:latin typeface="Lato" panose="020F0502020204030203" pitchFamily="34" charset="0"/>
                <a:ea typeface="Lato" panose="020F0502020204030203" pitchFamily="34" charset="0"/>
                <a:cs typeface="Lato" panose="020F0502020204030203" pitchFamily="34" charset="0"/>
              </a:rPr>
              <a:t>Patent filed: </a:t>
            </a:r>
            <a:r>
              <a:rPr lang="en-US" sz="1400" i="1" dirty="0">
                <a:latin typeface="Lato" panose="020F0502020204030203" pitchFamily="34" charset="0"/>
                <a:ea typeface="Lato" panose="020F0502020204030203" pitchFamily="34" charset="0"/>
                <a:cs typeface="Lato" panose="020F0502020204030203" pitchFamily="34" charset="0"/>
              </a:rPr>
              <a:t>Coastal protection barrier, </a:t>
            </a:r>
            <a:r>
              <a:rPr lang="en-US" sz="1400" i="1" dirty="0" err="1">
                <a:latin typeface="Lato" panose="020F0502020204030203" pitchFamily="34" charset="0"/>
                <a:ea typeface="Lato" panose="020F0502020204030203" pitchFamily="34" charset="0"/>
                <a:cs typeface="Lato" panose="020F0502020204030203" pitchFamily="34" charset="0"/>
              </a:rPr>
              <a:t>Geotube</a:t>
            </a:r>
            <a:endParaRPr lang="en-US" sz="1400" i="1" dirty="0">
              <a:latin typeface="Lato" panose="020F0502020204030203" pitchFamily="34" charset="0"/>
              <a:ea typeface="Lato" panose="020F0502020204030203" pitchFamily="34" charset="0"/>
              <a:cs typeface="Lato" panose="020F0502020204030203" pitchFamily="34" charset="0"/>
            </a:endParaRPr>
          </a:p>
        </p:txBody>
      </p:sp>
      <p:pic>
        <p:nvPicPr>
          <p:cNvPr id="3" name="image3.png">
            <a:extLst>
              <a:ext uri="{FF2B5EF4-FFF2-40B4-BE49-F238E27FC236}">
                <a16:creationId xmlns:a16="http://schemas.microsoft.com/office/drawing/2014/main" id="{5E898A20-257A-256F-E939-E766AFE1BB57}"/>
              </a:ext>
            </a:extLst>
          </p:cNvPr>
          <p:cNvPicPr/>
          <p:nvPr/>
        </p:nvPicPr>
        <p:blipFill>
          <a:blip r:embed="rId11"/>
          <a:srcRect/>
          <a:stretch>
            <a:fillRect/>
          </a:stretch>
        </p:blipFill>
        <p:spPr>
          <a:xfrm>
            <a:off x="7486247" y="2912835"/>
            <a:ext cx="4536000" cy="2385060"/>
          </a:xfrm>
          <a:prstGeom prst="rect">
            <a:avLst/>
          </a:prstGeom>
          <a:ln w="15875">
            <a:solidFill>
              <a:srgbClr val="8DC549"/>
            </a:solidFill>
          </a:ln>
        </p:spPr>
      </p:pic>
      <p:sp>
        <p:nvSpPr>
          <p:cNvPr id="4" name="TextBox 3">
            <a:extLst>
              <a:ext uri="{FF2B5EF4-FFF2-40B4-BE49-F238E27FC236}">
                <a16:creationId xmlns:a16="http://schemas.microsoft.com/office/drawing/2014/main" id="{2916C364-3F5E-8744-1E54-0B726287FDEC}"/>
              </a:ext>
            </a:extLst>
          </p:cNvPr>
          <p:cNvSpPr txBox="1"/>
          <p:nvPr/>
        </p:nvSpPr>
        <p:spPr>
          <a:xfrm>
            <a:off x="7467655" y="2554136"/>
            <a:ext cx="4554592" cy="338554"/>
          </a:xfrm>
          <a:prstGeom prst="rect">
            <a:avLst/>
          </a:prstGeom>
          <a:solidFill>
            <a:srgbClr val="8DC549"/>
          </a:solidFill>
          <a:ln>
            <a:solidFill>
              <a:srgbClr val="8DC549"/>
            </a:solidFill>
          </a:ln>
        </p:spPr>
        <p:txBody>
          <a:bodyPr wrap="square" lIns="91440" tIns="45720" rIns="91440" bIns="45720" rtlCol="0" anchor="t">
            <a:spAutoFit/>
          </a:bodyPr>
          <a:lstStyle/>
          <a:p>
            <a:pPr algn="ctr"/>
            <a:r>
              <a:rPr lang="en-US" sz="1600" b="1" dirty="0">
                <a:solidFill>
                  <a:schemeClr val="bg1"/>
                </a:solidFill>
                <a:latin typeface="Lato" panose="020F0502020204030203" pitchFamily="34" charset="0"/>
                <a:ea typeface="Lato" panose="020F0502020204030203" pitchFamily="34" charset="0"/>
                <a:cs typeface="Lato" panose="020F0502020204030203" pitchFamily="34" charset="0"/>
              </a:rPr>
              <a:t>Artificial dune ‘Lido di </a:t>
            </a:r>
            <a:r>
              <a:rPr lang="en-US" sz="1600" b="1" dirty="0" err="1">
                <a:solidFill>
                  <a:schemeClr val="bg1"/>
                </a:solidFill>
                <a:latin typeface="Lato" panose="020F0502020204030203" pitchFamily="34" charset="0"/>
                <a:ea typeface="Lato" panose="020F0502020204030203" pitchFamily="34" charset="0"/>
                <a:cs typeface="Lato" panose="020F0502020204030203" pitchFamily="34" charset="0"/>
              </a:rPr>
              <a:t>Volano</a:t>
            </a:r>
            <a:r>
              <a:rPr lang="en-US" sz="1600" b="1" dirty="0">
                <a:solidFill>
                  <a:schemeClr val="bg1"/>
                </a:solidFill>
                <a:latin typeface="Lato" panose="020F0502020204030203" pitchFamily="34" charset="0"/>
                <a:ea typeface="Lato" panose="020F0502020204030203" pitchFamily="34" charset="0"/>
                <a:cs typeface="Lato" panose="020F0502020204030203" pitchFamily="34" charset="0"/>
              </a:rPr>
              <a:t>’ </a:t>
            </a:r>
          </a:p>
        </p:txBody>
      </p:sp>
    </p:spTree>
    <p:extLst>
      <p:ext uri="{BB962C8B-B14F-4D97-AF65-F5344CB8AC3E}">
        <p14:creationId xmlns:p14="http://schemas.microsoft.com/office/powerpoint/2010/main" val="3882682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1: Artificial dune (OAL Italy)</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17</a:t>
            </a:r>
          </a:p>
        </p:txBody>
      </p:sp>
      <p:pic>
        <p:nvPicPr>
          <p:cNvPr id="3" name="Immagine 2" descr="Immagine che contiene cielo, esterni, spiaggia, arancia&#10;&#10;Descrizione generata automaticamente">
            <a:extLst>
              <a:ext uri="{FF2B5EF4-FFF2-40B4-BE49-F238E27FC236}">
                <a16:creationId xmlns:a16="http://schemas.microsoft.com/office/drawing/2014/main" id="{5F5EA1DC-9D73-3876-CC38-B0269B8C7642}"/>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66349" y="1439203"/>
            <a:ext cx="2845436" cy="2140173"/>
          </a:xfrm>
          <a:prstGeom prst="rect">
            <a:avLst/>
          </a:prstGeom>
        </p:spPr>
      </p:pic>
      <p:pic>
        <p:nvPicPr>
          <p:cNvPr id="4" name="Immagine 6">
            <a:extLst>
              <a:ext uri="{FF2B5EF4-FFF2-40B4-BE49-F238E27FC236}">
                <a16:creationId xmlns:a16="http://schemas.microsoft.com/office/drawing/2014/main" id="{4CF56FA1-0230-B299-E7CB-5D3BCA1248CD}"/>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5400000">
            <a:off x="3726298" y="1706723"/>
            <a:ext cx="2140175" cy="1605131"/>
          </a:xfrm>
          <a:prstGeom prst="rect">
            <a:avLst/>
          </a:prstGeom>
        </p:spPr>
      </p:pic>
      <p:pic>
        <p:nvPicPr>
          <p:cNvPr id="14" name="Immagine 13" descr="Immagine che contiene cielo, esterni, sabbioso, costa&#10;&#10;Descrizione generata automaticamente">
            <a:extLst>
              <a:ext uri="{FF2B5EF4-FFF2-40B4-BE49-F238E27FC236}">
                <a16:creationId xmlns:a16="http://schemas.microsoft.com/office/drawing/2014/main" id="{8D018F3E-A69D-607D-CBC7-ECCE821AA95D}"/>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666349" y="3749850"/>
            <a:ext cx="2845436" cy="2134078"/>
          </a:xfrm>
          <a:prstGeom prst="rect">
            <a:avLst/>
          </a:prstGeom>
        </p:spPr>
      </p:pic>
      <p:pic>
        <p:nvPicPr>
          <p:cNvPr id="23" name="Immagine 3" descr="Immagine che contiene abiti&#10;&#10;Descrizione generata automaticamente">
            <a:extLst>
              <a:ext uri="{FF2B5EF4-FFF2-40B4-BE49-F238E27FC236}">
                <a16:creationId xmlns:a16="http://schemas.microsoft.com/office/drawing/2014/main" id="{22071233-8FB0-2DAC-10A1-07ED469F3E12}"/>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rot="5400000">
            <a:off x="3730357" y="4007216"/>
            <a:ext cx="2140175" cy="1613249"/>
          </a:xfrm>
          <a:prstGeom prst="rect">
            <a:avLst/>
          </a:prstGeom>
        </p:spPr>
      </p:pic>
      <p:pic>
        <p:nvPicPr>
          <p:cNvPr id="24" name="Immagine 2" descr="Immagine che contiene esterni&#10;&#10;Descrizione generata automaticamente">
            <a:extLst>
              <a:ext uri="{FF2B5EF4-FFF2-40B4-BE49-F238E27FC236}">
                <a16:creationId xmlns:a16="http://schemas.microsoft.com/office/drawing/2014/main" id="{E50CF0C3-F1F4-DEE1-2FCF-36FFEC6FC7B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rot="5400000">
            <a:off x="5815411" y="4036946"/>
            <a:ext cx="2124602" cy="1593452"/>
          </a:xfrm>
          <a:prstGeom prst="rect">
            <a:avLst/>
          </a:prstGeom>
        </p:spPr>
      </p:pic>
      <p:pic>
        <p:nvPicPr>
          <p:cNvPr id="26" name="Immagine 6" descr="Immagine che contiene esterni, terra, sabbioso&#10;&#10;Descrizione generata automaticamente">
            <a:extLst>
              <a:ext uri="{FF2B5EF4-FFF2-40B4-BE49-F238E27FC236}">
                <a16:creationId xmlns:a16="http://schemas.microsoft.com/office/drawing/2014/main" id="{11DB8D18-EC83-22C2-3241-E5F2C94FD740}"/>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8148355" y="1457293"/>
            <a:ext cx="3329010" cy="4438680"/>
          </a:xfrm>
          <a:prstGeom prst="rect">
            <a:avLst/>
          </a:prstGeom>
        </p:spPr>
      </p:pic>
      <p:pic>
        <p:nvPicPr>
          <p:cNvPr id="27" name="Immagine 7">
            <a:extLst>
              <a:ext uri="{FF2B5EF4-FFF2-40B4-BE49-F238E27FC236}">
                <a16:creationId xmlns:a16="http://schemas.microsoft.com/office/drawing/2014/main" id="{D89546CD-11DC-A166-D8D2-284FEEA4C7C4}"/>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rot="5400000" flipV="1">
            <a:off x="5813464" y="1724815"/>
            <a:ext cx="2140174" cy="1605130"/>
          </a:xfrm>
          <a:prstGeom prst="rect">
            <a:avLst/>
          </a:prstGeom>
        </p:spPr>
      </p:pic>
    </p:spTree>
    <p:extLst>
      <p:ext uri="{BB962C8B-B14F-4D97-AF65-F5344CB8AC3E}">
        <p14:creationId xmlns:p14="http://schemas.microsoft.com/office/powerpoint/2010/main" val="3192603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738664"/>
          </a:xfrm>
          <a:prstGeom prst="rect">
            <a:avLst/>
          </a:prstGeom>
          <a:noFill/>
        </p:spPr>
        <p:txBody>
          <a:bodyPr wrap="square" lIns="91440" tIns="45720" rIns="91440" bIns="45720" rtlCol="0" anchor="t">
            <a:spAutoFit/>
          </a:bodyPr>
          <a:lstStyle/>
          <a:p>
            <a:r>
              <a:rPr lang="en-GB" sz="2400" b="1" dirty="0">
                <a:solidFill>
                  <a:schemeClr val="bg1"/>
                </a:solidFill>
                <a:latin typeface="Lato"/>
                <a:ea typeface="Lato"/>
                <a:cs typeface="Lato"/>
              </a:rPr>
              <a:t>Example 1: Complimentary seagrass belt to support artificial dune (OAL Italy)</a:t>
            </a:r>
            <a:endParaRPr lang="en-US" sz="2400" dirty="0">
              <a:solidFill>
                <a:schemeClr val="bg1"/>
              </a:solidFill>
              <a:latin typeface="Lato"/>
              <a:ea typeface="Lato"/>
              <a:cs typeface="Lato"/>
            </a:endParaRPr>
          </a:p>
          <a:p>
            <a:endParaRPr lang="en-US"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18</a:t>
            </a:r>
          </a:p>
        </p:txBody>
      </p:sp>
      <p:sp>
        <p:nvSpPr>
          <p:cNvPr id="5" name="TextBox 4">
            <a:extLst>
              <a:ext uri="{FF2B5EF4-FFF2-40B4-BE49-F238E27FC236}">
                <a16:creationId xmlns:a16="http://schemas.microsoft.com/office/drawing/2014/main" id="{F52D00C0-28FB-10A2-EF18-F3AFDC354AF3}"/>
              </a:ext>
            </a:extLst>
          </p:cNvPr>
          <p:cNvSpPr txBox="1"/>
          <p:nvPr/>
        </p:nvSpPr>
        <p:spPr>
          <a:xfrm>
            <a:off x="631898" y="2658508"/>
            <a:ext cx="5137585" cy="1938992"/>
          </a:xfrm>
          <a:prstGeom prst="rect">
            <a:avLst/>
          </a:prstGeom>
          <a:noFill/>
        </p:spPr>
        <p:txBody>
          <a:bodyPr wrap="square" rtlCol="0">
            <a:spAutoFit/>
          </a:bodyPr>
          <a:lstStyle/>
          <a:p>
            <a:r>
              <a:rPr lang="en-US" sz="2400" dirty="0"/>
              <a:t>Integrated efficiency of the dune and seagrass were also investigated with simulations for both present (2010-2019) and future scenario (2040-2049)</a:t>
            </a:r>
          </a:p>
          <a:p>
            <a:endParaRPr lang="en-US" sz="2400" dirty="0"/>
          </a:p>
        </p:txBody>
      </p:sp>
      <p:pic>
        <p:nvPicPr>
          <p:cNvPr id="6" name="Picture 6">
            <a:extLst>
              <a:ext uri="{FF2B5EF4-FFF2-40B4-BE49-F238E27FC236}">
                <a16:creationId xmlns:a16="http://schemas.microsoft.com/office/drawing/2014/main" id="{D81CF7ED-5020-582A-249C-31E98D3EFE0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685190" y="1202668"/>
            <a:ext cx="5049820" cy="5054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0591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2: Smart IoT Green Roof (OAL Ireland)</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19</a:t>
            </a:r>
          </a:p>
        </p:txBody>
      </p:sp>
      <p:sp>
        <p:nvSpPr>
          <p:cNvPr id="5" name="3 CuadroTexto">
            <a:extLst>
              <a:ext uri="{FF2B5EF4-FFF2-40B4-BE49-F238E27FC236}">
                <a16:creationId xmlns:a16="http://schemas.microsoft.com/office/drawing/2014/main" id="{5FDC997B-7A62-35BE-5452-835DC3668A3C}"/>
              </a:ext>
            </a:extLst>
          </p:cNvPr>
          <p:cNvSpPr txBox="1"/>
          <p:nvPr/>
        </p:nvSpPr>
        <p:spPr>
          <a:xfrm>
            <a:off x="312405" y="1293225"/>
            <a:ext cx="6314026" cy="5427127"/>
          </a:xfrm>
          <a:prstGeom prst="rect">
            <a:avLst/>
          </a:prstGeom>
          <a:noFill/>
        </p:spPr>
        <p:txBody>
          <a:bodyPr wrap="square" rtlCol="0">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20"/>
              </a:lnSpc>
            </a:pPr>
            <a:r>
              <a:rPr lang="en-GB" sz="1600" dirty="0">
                <a:latin typeface="Lato" panose="020F0502020204030203" pitchFamily="34" charset="0"/>
                <a:ea typeface="Lato" panose="020F0502020204030203" pitchFamily="34" charset="0"/>
                <a:cs typeface="Lato" panose="020F0502020204030203" pitchFamily="34" charset="0"/>
              </a:rPr>
              <a:t>1. Definition of the engineering problem</a:t>
            </a:r>
          </a:p>
          <a:p>
            <a:pPr marL="285750" indent="-285750">
              <a:lnSpc>
                <a:spcPts val="1620"/>
              </a:lnSpc>
              <a:buFont typeface="Arial" panose="020B0604020202020204" pitchFamily="34" charset="0"/>
              <a:buChar char="•"/>
            </a:pP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Reduction of rainfall-fed runoff to control floods in an urban environment using green roofs. </a:t>
            </a:r>
          </a:p>
          <a:p>
            <a:pPr marL="285750" indent="-285750">
              <a:lnSpc>
                <a:spcPts val="1620"/>
              </a:lnSpc>
              <a:buFont typeface="Arial" panose="020B0604020202020204" pitchFamily="34" charset="0"/>
              <a:buChar char="•"/>
            </a:pP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Enhancement of the green roof </a:t>
            </a:r>
            <a:r>
              <a:rPr lang="en-US" sz="1600" dirty="0" err="1">
                <a:solidFill>
                  <a:srgbClr val="00A7E2"/>
                </a:solidFill>
                <a:latin typeface="Lato" panose="020F0502020204030203" pitchFamily="34" charset="0"/>
                <a:ea typeface="Lato" panose="020F0502020204030203" pitchFamily="34" charset="0"/>
                <a:cs typeface="Lato" panose="020F0502020204030203" pitchFamily="34" charset="0"/>
              </a:rPr>
              <a:t>NbS</a:t>
            </a: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 with technology to have a hybrid </a:t>
            </a:r>
            <a:r>
              <a:rPr lang="en-US" sz="1600" dirty="0" err="1">
                <a:solidFill>
                  <a:srgbClr val="00A7E2"/>
                </a:solidFill>
                <a:latin typeface="Lato" panose="020F0502020204030203" pitchFamily="34" charset="0"/>
                <a:ea typeface="Lato" panose="020F0502020204030203" pitchFamily="34" charset="0"/>
                <a:cs typeface="Lato" panose="020F0502020204030203" pitchFamily="34" charset="0"/>
              </a:rPr>
              <a:t>NbS</a:t>
            </a: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 in the form of a smart IoT green roof. </a:t>
            </a:r>
            <a:br>
              <a:rPr lang="en-US" sz="1600" dirty="0">
                <a:solidFill>
                  <a:srgbClr val="FF0000"/>
                </a:solidFill>
                <a:latin typeface="Lato" panose="020F0502020204030203" pitchFamily="34" charset="0"/>
                <a:ea typeface="Lato" panose="020F0502020204030203" pitchFamily="34" charset="0"/>
                <a:cs typeface="Lato" panose="020F0502020204030203" pitchFamily="34" charset="0"/>
              </a:rPr>
            </a:br>
            <a:br>
              <a:rPr lang="en-US" sz="1600" dirty="0">
                <a:solidFill>
                  <a:srgbClr val="FF0000"/>
                </a:solidFill>
                <a:latin typeface="Lato" panose="020F0502020204030203" pitchFamily="34" charset="0"/>
                <a:ea typeface="Lato" panose="020F0502020204030203" pitchFamily="34" charset="0"/>
                <a:cs typeface="Lato" panose="020F0502020204030203" pitchFamily="34" charset="0"/>
              </a:rPr>
            </a:br>
            <a:endParaRPr lang="en-GB" sz="16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600" dirty="0">
                <a:latin typeface="Lato" panose="020F0502020204030203" pitchFamily="34" charset="0"/>
                <a:ea typeface="Lato" panose="020F0502020204030203" pitchFamily="34" charset="0"/>
                <a:cs typeface="Lato" panose="020F0502020204030203" pitchFamily="34" charset="0"/>
              </a:rPr>
              <a:t>2. Identification of the required input parameters</a:t>
            </a:r>
          </a:p>
          <a:p>
            <a:pPr marL="285750" indent="-285750">
              <a:lnSpc>
                <a:spcPts val="1620"/>
              </a:lnSpc>
              <a:buFont typeface="Arial" panose="020B0604020202020204" pitchFamily="34" charset="0"/>
              <a:buChar char="•"/>
            </a:pP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Meteorological variables (rainfall, temperature, wind speed, solar radiation, humidity), types and nature of vegetation used, soil moisture content. </a:t>
            </a:r>
          </a:p>
          <a:p>
            <a:pPr marL="285750" indent="-285750">
              <a:lnSpc>
                <a:spcPts val="1620"/>
              </a:lnSpc>
              <a:buFont typeface="Arial" panose="020B0604020202020204" pitchFamily="34" charset="0"/>
              <a:buChar char="•"/>
            </a:pP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All the parameters are monitored and </a:t>
            </a:r>
            <a:r>
              <a:rPr lang="en-US" sz="1600" dirty="0" err="1">
                <a:solidFill>
                  <a:srgbClr val="00A7E2"/>
                </a:solidFill>
                <a:latin typeface="Lato" panose="020F0502020204030203" pitchFamily="34" charset="0"/>
                <a:ea typeface="Lato" panose="020F0502020204030203" pitchFamily="34" charset="0"/>
                <a:cs typeface="Lato" panose="020F0502020204030203" pitchFamily="34" charset="0"/>
              </a:rPr>
              <a:t>visualised</a:t>
            </a: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 in real time with smart IoT technology.</a:t>
            </a:r>
            <a:endParaRPr lang="en-GB" sz="16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nSpc>
                <a:spcPts val="1620"/>
              </a:lnSpc>
            </a:pPr>
            <a:br>
              <a:rPr lang="en-GB" sz="1600" dirty="0">
                <a:solidFill>
                  <a:srgbClr val="FF0000"/>
                </a:solidFill>
                <a:latin typeface="Lato" panose="020F0502020204030203" pitchFamily="34" charset="0"/>
                <a:ea typeface="Lato" panose="020F0502020204030203" pitchFamily="34" charset="0"/>
                <a:cs typeface="Lato" panose="020F0502020204030203" pitchFamily="34" charset="0"/>
              </a:rPr>
            </a:br>
            <a:endParaRPr lang="en-GB" sz="16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600" dirty="0">
                <a:latin typeface="Lato" panose="020F0502020204030203" pitchFamily="34" charset="0"/>
                <a:ea typeface="Lato" panose="020F0502020204030203" pitchFamily="34" charset="0"/>
                <a:cs typeface="Lato" panose="020F0502020204030203" pitchFamily="34" charset="0"/>
              </a:rPr>
              <a:t>3. Model of the solution behaviour, in terms of engineering/calculations</a:t>
            </a:r>
          </a:p>
          <a:p>
            <a:pPr marL="285750" indent="-285750">
              <a:lnSpc>
                <a:spcPts val="1620"/>
              </a:lnSpc>
              <a:buFont typeface="Arial" panose="020B0604020202020204" pitchFamily="34" charset="0"/>
              <a:buChar char="•"/>
            </a:pP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Estimation of reduction in runoff due to green roofs using modelling as well as monitoring approaches. </a:t>
            </a:r>
          </a:p>
          <a:p>
            <a:pPr marL="285750" indent="-285750">
              <a:lnSpc>
                <a:spcPts val="1620"/>
              </a:lnSpc>
              <a:buFont typeface="Arial" panose="020B0604020202020204" pitchFamily="34" charset="0"/>
              <a:buChar char="•"/>
            </a:pPr>
            <a:r>
              <a:rPr lang="en-US" sz="1600" dirty="0">
                <a:solidFill>
                  <a:srgbClr val="00A7E2"/>
                </a:solidFill>
                <a:latin typeface="Lato" panose="020F0502020204030203" pitchFamily="34" charset="0"/>
                <a:ea typeface="Lato" panose="020F0502020204030203" pitchFamily="34" charset="0"/>
                <a:cs typeface="Lato" panose="020F0502020204030203" pitchFamily="34" charset="0"/>
              </a:rPr>
              <a:t>The modelling approach requires a relationship between rainfall, runoff, soil moisture content and relative humidity, while the monitoring approach will measure the runoff with and without the green roofs for comparison.</a:t>
            </a:r>
            <a:endParaRPr lang="en-GB" sz="16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nSpc>
                <a:spcPts val="1620"/>
              </a:lnSpc>
            </a:pPr>
            <a:endParaRPr lang="en-GB" sz="1600" dirty="0">
              <a:latin typeface="Lato" panose="020F0502020204030203" pitchFamily="34" charset="0"/>
              <a:ea typeface="Lato" panose="020F0502020204030203" pitchFamily="34" charset="0"/>
              <a:cs typeface="Lato" panose="020F0502020204030203" pitchFamily="34" charset="0"/>
            </a:endParaRPr>
          </a:p>
          <a:p>
            <a:pPr marL="342891" indent="-342891">
              <a:lnSpc>
                <a:spcPts val="1620"/>
              </a:lnSpc>
              <a:buFont typeface="+mj-lt"/>
              <a:buAutoNum type="arabicPeriod"/>
            </a:pPr>
            <a:endParaRPr lang="es-ES" sz="1600"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616977FC-2E5E-76A4-0428-02D4881C3B8C}"/>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a:stretch/>
        </p:blipFill>
        <p:spPr bwMode="auto">
          <a:xfrm>
            <a:off x="6985149" y="1811111"/>
            <a:ext cx="4895589" cy="3633787"/>
          </a:xfrm>
          <a:prstGeom prst="rect">
            <a:avLst/>
          </a:prstGeom>
          <a:noFill/>
          <a:ln w="19050">
            <a:solidFill>
              <a:srgbClr val="FAAF4D"/>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957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2EFFEF10-A408-3AB1-3C0D-198E5B68E238}"/>
              </a:ext>
            </a:extLst>
          </p:cNvPr>
          <p:cNvCxnSpPr>
            <a:cxnSpLocks/>
          </p:cNvCxnSpPr>
          <p:nvPr/>
        </p:nvCxnSpPr>
        <p:spPr>
          <a:xfrm>
            <a:off x="4781637" y="910948"/>
            <a:ext cx="0" cy="5469735"/>
          </a:xfrm>
          <a:prstGeom prst="line">
            <a:avLst/>
          </a:prstGeom>
          <a:ln w="38100">
            <a:solidFill>
              <a:srgbClr val="46BDE8"/>
            </a:solidFill>
          </a:ln>
        </p:spPr>
        <p:style>
          <a:lnRef idx="1">
            <a:schemeClr val="accent1"/>
          </a:lnRef>
          <a:fillRef idx="0">
            <a:schemeClr val="accent1"/>
          </a:fillRef>
          <a:effectRef idx="0">
            <a:schemeClr val="accent1"/>
          </a:effectRef>
          <a:fontRef idx="minor">
            <a:schemeClr val="tx1"/>
          </a:fontRef>
        </p:style>
      </p:cxnSp>
      <p:pic>
        <p:nvPicPr>
          <p:cNvPr id="8" name="Picture 14">
            <a:extLst>
              <a:ext uri="{FF2B5EF4-FFF2-40B4-BE49-F238E27FC236}">
                <a16:creationId xmlns:a16="http://schemas.microsoft.com/office/drawing/2014/main" id="{952CCCFF-75E4-4CA0-D2F1-06F69CB1E715}"/>
              </a:ext>
            </a:extLst>
          </p:cNvPr>
          <p:cNvPicPr>
            <a:picLocks noChangeAspect="1"/>
          </p:cNvPicPr>
          <p:nvPr/>
        </p:nvPicPr>
        <p:blipFill rotWithShape="1">
          <a:blip r:embed="rId3">
            <a:extLst>
              <a:ext uri="{28A0092B-C50C-407E-A947-70E740481C1C}">
                <a14:useLocalDpi xmlns:a14="http://schemas.microsoft.com/office/drawing/2010/main"/>
              </a:ext>
            </a:extLst>
          </a:blip>
          <a:srcRect t="-478"/>
          <a:stretch/>
        </p:blipFill>
        <p:spPr>
          <a:xfrm>
            <a:off x="5682821" y="1410077"/>
            <a:ext cx="6145004" cy="4104683"/>
          </a:xfrm>
          <a:prstGeom prst="rect">
            <a:avLst/>
          </a:prstGeom>
        </p:spPr>
      </p:pic>
      <p:pic>
        <p:nvPicPr>
          <p:cNvPr id="30" name="Picture 29">
            <a:extLst>
              <a:ext uri="{FF2B5EF4-FFF2-40B4-BE49-F238E27FC236}">
                <a16:creationId xmlns:a16="http://schemas.microsoft.com/office/drawing/2014/main" id="{ABE73262-0C8F-6964-1237-65531C4E71A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153493" y="5426894"/>
            <a:ext cx="994211" cy="744158"/>
          </a:xfrm>
          <a:prstGeom prst="rect">
            <a:avLst/>
          </a:prstGeom>
        </p:spPr>
      </p:pic>
      <p:pic>
        <p:nvPicPr>
          <p:cNvPr id="26" name="Picture 25">
            <a:extLst>
              <a:ext uri="{FF2B5EF4-FFF2-40B4-BE49-F238E27FC236}">
                <a16:creationId xmlns:a16="http://schemas.microsoft.com/office/drawing/2014/main" id="{2DD459D3-E1FC-6E29-513F-C720F7D660F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105993" y="5424611"/>
            <a:ext cx="911883" cy="733477"/>
          </a:xfrm>
          <a:prstGeom prst="rect">
            <a:avLst/>
          </a:prstGeom>
        </p:spPr>
      </p:pic>
      <p:sp>
        <p:nvSpPr>
          <p:cNvPr id="6" name="Rectangle 5">
            <a:extLst>
              <a:ext uri="{FF2B5EF4-FFF2-40B4-BE49-F238E27FC236}">
                <a16:creationId xmlns:a16="http://schemas.microsoft.com/office/drawing/2014/main" id="{03137365-A700-4487-83AD-80695501E7D2}"/>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7" name="Rectangle 6">
            <a:extLst>
              <a:ext uri="{FF2B5EF4-FFF2-40B4-BE49-F238E27FC236}">
                <a16:creationId xmlns:a16="http://schemas.microsoft.com/office/drawing/2014/main" id="{44144BC1-B916-432B-A7E7-D80C7D31F4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9" name="Picture 8" descr="Logo&#10;&#10;Description automatically generated">
            <a:extLst>
              <a:ext uri="{FF2B5EF4-FFF2-40B4-BE49-F238E27FC236}">
                <a16:creationId xmlns:a16="http://schemas.microsoft.com/office/drawing/2014/main" id="{89DEE307-3514-4CCC-B207-F1130507AD1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0" name="Group 9">
            <a:extLst>
              <a:ext uri="{FF2B5EF4-FFF2-40B4-BE49-F238E27FC236}">
                <a16:creationId xmlns:a16="http://schemas.microsoft.com/office/drawing/2014/main" id="{27950EEC-3C33-4B34-9790-3D96EA773D5D}"/>
              </a:ext>
            </a:extLst>
          </p:cNvPr>
          <p:cNvGrpSpPr/>
          <p:nvPr/>
        </p:nvGrpSpPr>
        <p:grpSpPr>
          <a:xfrm>
            <a:off x="9938654" y="6352565"/>
            <a:ext cx="2141003" cy="464738"/>
            <a:chOff x="266045" y="6130130"/>
            <a:chExt cx="2431435" cy="525217"/>
          </a:xfrm>
        </p:grpSpPr>
        <p:pic>
          <p:nvPicPr>
            <p:cNvPr id="11" name="Picture 10">
              <a:extLst>
                <a:ext uri="{FF2B5EF4-FFF2-40B4-BE49-F238E27FC236}">
                  <a16:creationId xmlns:a16="http://schemas.microsoft.com/office/drawing/2014/main" id="{061AC3EC-BFE8-419F-85CD-B85AD43739F9}"/>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2" name="TextBox 11">
              <a:extLst>
                <a:ext uri="{FF2B5EF4-FFF2-40B4-BE49-F238E27FC236}">
                  <a16:creationId xmlns:a16="http://schemas.microsoft.com/office/drawing/2014/main" id="{F9F709DD-6026-4B8E-A477-E690017BADE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DC7D484A-B23D-40BC-966D-52D6745A1F2D}"/>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About OPERANDUM</a:t>
            </a:r>
            <a:endParaRPr lang="en-GB" sz="3200">
              <a:solidFill>
                <a:schemeClr val="bg1"/>
              </a:solidFill>
              <a:latin typeface="Lato"/>
              <a:ea typeface="Lato"/>
              <a:cs typeface="Lato"/>
            </a:endParaRPr>
          </a:p>
        </p:txBody>
      </p:sp>
      <p:pic>
        <p:nvPicPr>
          <p:cNvPr id="14" name="Immagine 3">
            <a:extLst>
              <a:ext uri="{FF2B5EF4-FFF2-40B4-BE49-F238E27FC236}">
                <a16:creationId xmlns:a16="http://schemas.microsoft.com/office/drawing/2014/main" id="{7B42024F-CC58-440B-8AB3-2C1FDF4DDBAC}"/>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60143" y="1410077"/>
            <a:ext cx="4035216" cy="1427201"/>
          </a:xfrm>
          <a:prstGeom prst="rect">
            <a:avLst/>
          </a:prstGeom>
        </p:spPr>
      </p:pic>
      <p:sp>
        <p:nvSpPr>
          <p:cNvPr id="2" name="Rectangle 1">
            <a:extLst>
              <a:ext uri="{FF2B5EF4-FFF2-40B4-BE49-F238E27FC236}">
                <a16:creationId xmlns:a16="http://schemas.microsoft.com/office/drawing/2014/main" id="{3931F2EE-3CD9-756D-FBFE-6EEB87F63031}"/>
              </a:ext>
            </a:extLst>
          </p:cNvPr>
          <p:cNvSpPr/>
          <p:nvPr/>
        </p:nvSpPr>
        <p:spPr>
          <a:xfrm>
            <a:off x="8646695" y="5193632"/>
            <a:ext cx="1580147"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BDF2F3F-7A5A-E00B-F7AA-26FF1341304E}"/>
              </a:ext>
            </a:extLst>
          </p:cNvPr>
          <p:cNvSpPr txBox="1"/>
          <p:nvPr/>
        </p:nvSpPr>
        <p:spPr>
          <a:xfrm>
            <a:off x="454825" y="3274307"/>
            <a:ext cx="4035223" cy="3385542"/>
          </a:xfrm>
          <a:prstGeom prst="rect">
            <a:avLst/>
          </a:prstGeom>
          <a:noFill/>
          <a:ln>
            <a:noFill/>
          </a:ln>
        </p:spPr>
        <p:txBody>
          <a:bodyPr wrap="square" lIns="91440" tIns="45720" rIns="91440" bIns="45720" rtlCol="0" anchor="t">
            <a:spAutoFit/>
          </a:bodyPr>
          <a:lstStyle/>
          <a:p>
            <a:pPr marL="285750" indent="-285750">
              <a:buFont typeface="Arial"/>
              <a:buChar char="•"/>
            </a:pPr>
            <a:r>
              <a:rPr lang="en-GB" sz="1600">
                <a:solidFill>
                  <a:schemeClr val="tx1">
                    <a:lumMod val="75000"/>
                    <a:lumOff val="25000"/>
                  </a:schemeClr>
                </a:solidFill>
                <a:latin typeface="Lato"/>
                <a:ea typeface="+mn-lt"/>
                <a:cs typeface="+mn-lt"/>
              </a:rPr>
              <a:t>4-year, European project, with 26 international partners </a:t>
            </a:r>
          </a:p>
          <a:p>
            <a:pPr marL="285750" indent="-285750">
              <a:buFont typeface="Arial"/>
              <a:buChar char="•"/>
            </a:pPr>
            <a:endParaRPr lang="en-GB" sz="1600">
              <a:solidFill>
                <a:schemeClr val="tx1">
                  <a:lumMod val="75000"/>
                  <a:lumOff val="25000"/>
                </a:schemeClr>
              </a:solidFill>
              <a:latin typeface="Lato"/>
              <a:ea typeface="+mn-lt"/>
              <a:cs typeface="+mn-lt"/>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Sustainable solutions based on nature  - Nature-based Solutions - to adapt to extreme weather events</a:t>
            </a:r>
          </a:p>
          <a:p>
            <a:pPr marL="285750" indent="-285750">
              <a:buFont typeface="Arial"/>
              <a:buChar char="•"/>
            </a:pPr>
            <a:endParaRPr lang="en-GB" sz="1600">
              <a:solidFill>
                <a:schemeClr val="tx1">
                  <a:lumMod val="75000"/>
                  <a:lumOff val="25000"/>
                </a:schemeClr>
              </a:solidFill>
              <a:latin typeface="Lato"/>
              <a:ea typeface="Lato"/>
              <a:cs typeface="Calibri" panose="020F0502020204030204"/>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Demonstrate the tools and methods for the validation of these solutions in 10 Open Air Laboratories (OALs)</a:t>
            </a:r>
            <a:br>
              <a:rPr lang="en-GB">
                <a:latin typeface="Lato"/>
                <a:ea typeface="Lato"/>
                <a:cs typeface="Lato"/>
              </a:rPr>
            </a:br>
            <a:br>
              <a:rPr lang="en-GB">
                <a:latin typeface="Lato" panose="020F0502020204030203" pitchFamily="34" charset="0"/>
                <a:ea typeface="Lato" panose="020F0502020204030203" pitchFamily="34" charset="0"/>
                <a:cs typeface="Lato" panose="020F0502020204030203" pitchFamily="34" charset="0"/>
              </a:rPr>
            </a:br>
            <a:endParaRPr lang="en-GB">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endParaRPr>
          </a:p>
          <a:p>
            <a:endParaRPr lang="en-GB" b="1">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E2712F8-9655-4252-F8E4-637F6C52A3D4}"/>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2</a:t>
            </a:r>
          </a:p>
        </p:txBody>
      </p:sp>
      <p:pic>
        <p:nvPicPr>
          <p:cNvPr id="23" name="Picture 23">
            <a:extLst>
              <a:ext uri="{FF2B5EF4-FFF2-40B4-BE49-F238E27FC236}">
                <a16:creationId xmlns:a16="http://schemas.microsoft.com/office/drawing/2014/main" id="{8D27468A-0D84-18C5-F9A1-8139DBB49F47}"/>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4946493" y="5414416"/>
            <a:ext cx="892894" cy="810055"/>
          </a:xfrm>
          <a:prstGeom prst="rect">
            <a:avLst/>
          </a:prstGeom>
        </p:spPr>
      </p:pic>
      <p:pic>
        <p:nvPicPr>
          <p:cNvPr id="24" name="Picture 23">
            <a:extLst>
              <a:ext uri="{FF2B5EF4-FFF2-40B4-BE49-F238E27FC236}">
                <a16:creationId xmlns:a16="http://schemas.microsoft.com/office/drawing/2014/main" id="{E0F2BB6F-CCCF-AB81-247D-B06B9B8D2EEB}"/>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9283543" y="5406146"/>
            <a:ext cx="956280" cy="811255"/>
          </a:xfrm>
          <a:prstGeom prst="rect">
            <a:avLst/>
          </a:prstGeom>
        </p:spPr>
      </p:pic>
      <p:pic>
        <p:nvPicPr>
          <p:cNvPr id="25" name="Picture 23" descr="Logo, company name&#10;&#10;Description automatically generated">
            <a:extLst>
              <a:ext uri="{FF2B5EF4-FFF2-40B4-BE49-F238E27FC236}">
                <a16:creationId xmlns:a16="http://schemas.microsoft.com/office/drawing/2014/main" id="{9AB21D6C-0716-2752-B16A-E0DCC2315054}"/>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6629243" y="5413837"/>
            <a:ext cx="904294" cy="808203"/>
          </a:xfrm>
          <a:prstGeom prst="rect">
            <a:avLst/>
          </a:prstGeom>
        </p:spPr>
      </p:pic>
      <p:pic>
        <p:nvPicPr>
          <p:cNvPr id="27" name="Picture 23">
            <a:extLst>
              <a:ext uri="{FF2B5EF4-FFF2-40B4-BE49-F238E27FC236}">
                <a16:creationId xmlns:a16="http://schemas.microsoft.com/office/drawing/2014/main" id="{F8434303-31BF-0458-32DE-F6492742B333}"/>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41843" y="5428883"/>
            <a:ext cx="873898" cy="797074"/>
          </a:xfrm>
          <a:prstGeom prst="rect">
            <a:avLst/>
          </a:prstGeom>
        </p:spPr>
      </p:pic>
      <p:pic>
        <p:nvPicPr>
          <p:cNvPr id="28" name="Picture 23" descr="Logo, company name&#10;&#10;Description automatically generated">
            <a:extLst>
              <a:ext uri="{FF2B5EF4-FFF2-40B4-BE49-F238E27FC236}">
                <a16:creationId xmlns:a16="http://schemas.microsoft.com/office/drawing/2014/main" id="{77CE564A-8D7D-1D65-43C1-6F768C55825C}"/>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7530943" y="5406122"/>
            <a:ext cx="844769" cy="811557"/>
          </a:xfrm>
          <a:prstGeom prst="rect">
            <a:avLst/>
          </a:prstGeom>
        </p:spPr>
      </p:pic>
      <p:pic>
        <p:nvPicPr>
          <p:cNvPr id="29" name="Picture 28" descr="A picture containing chart&#10;&#10;Description automatically generated">
            <a:extLst>
              <a:ext uri="{FF2B5EF4-FFF2-40B4-BE49-F238E27FC236}">
                <a16:creationId xmlns:a16="http://schemas.microsoft.com/office/drawing/2014/main" id="{AE7580BD-B559-AB9D-1186-95BB1D1BFA7B}"/>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8331043" y="5404865"/>
            <a:ext cx="848561" cy="814036"/>
          </a:xfrm>
          <a:prstGeom prst="rect">
            <a:avLst/>
          </a:prstGeom>
        </p:spPr>
      </p:pic>
      <p:pic>
        <p:nvPicPr>
          <p:cNvPr id="33" name="Picture 33">
            <a:extLst>
              <a:ext uri="{FF2B5EF4-FFF2-40B4-BE49-F238E27FC236}">
                <a16:creationId xmlns:a16="http://schemas.microsoft.com/office/drawing/2014/main" id="{F8B3EFF8-F12C-D5B2-4B07-7F021393D5EE}"/>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5182132" y="1147576"/>
            <a:ext cx="621275" cy="864844"/>
          </a:xfrm>
          <a:prstGeom prst="rect">
            <a:avLst/>
          </a:prstGeom>
        </p:spPr>
      </p:pic>
      <p:sp>
        <p:nvSpPr>
          <p:cNvPr id="35" name="TextBox 34">
            <a:extLst>
              <a:ext uri="{FF2B5EF4-FFF2-40B4-BE49-F238E27FC236}">
                <a16:creationId xmlns:a16="http://schemas.microsoft.com/office/drawing/2014/main" id="{AB5D341F-357A-4511-98D4-AF0A05012973}"/>
              </a:ext>
            </a:extLst>
          </p:cNvPr>
          <p:cNvSpPr txBox="1"/>
          <p:nvPr/>
        </p:nvSpPr>
        <p:spPr>
          <a:xfrm>
            <a:off x="5793637" y="1177221"/>
            <a:ext cx="4120612" cy="800219"/>
          </a:xfrm>
          <a:prstGeom prst="rect">
            <a:avLst/>
          </a:prstGeom>
          <a:solidFill>
            <a:schemeClr val="bg1">
              <a:alpha val="6005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42CEF3"/>
                </a:solidFill>
                <a:latin typeface="Lato"/>
                <a:ea typeface="Lato"/>
                <a:cs typeface="Calibri"/>
              </a:rPr>
              <a:t>Open Air Labs</a:t>
            </a:r>
            <a:br>
              <a:rPr lang="en-US" dirty="0">
                <a:solidFill>
                  <a:srgbClr val="42CEF3"/>
                </a:solidFill>
                <a:latin typeface="Lato"/>
                <a:cs typeface="Calibri"/>
              </a:rPr>
            </a:br>
            <a:r>
              <a:rPr lang="en-US" sz="1400" dirty="0">
                <a:solidFill>
                  <a:srgbClr val="42CEF3"/>
                </a:solidFill>
                <a:latin typeface="Lato"/>
                <a:ea typeface="Lato"/>
                <a:cs typeface="Calibri"/>
              </a:rPr>
              <a:t>Austria, Finland, Germany, Greece, Ireland, Italy, Scotland (UK), Australia, China, Hong Kong (China)</a:t>
            </a:r>
          </a:p>
        </p:txBody>
      </p:sp>
    </p:spTree>
    <p:extLst>
      <p:ext uri="{BB962C8B-B14F-4D97-AF65-F5344CB8AC3E}">
        <p14:creationId xmlns:p14="http://schemas.microsoft.com/office/powerpoint/2010/main" val="16116349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2: Smart IoT Green Roof (OAL Ireland)</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20</a:t>
            </a:r>
          </a:p>
        </p:txBody>
      </p:sp>
      <p:sp>
        <p:nvSpPr>
          <p:cNvPr id="6" name="TextBox 5">
            <a:extLst>
              <a:ext uri="{FF2B5EF4-FFF2-40B4-BE49-F238E27FC236}">
                <a16:creationId xmlns:a16="http://schemas.microsoft.com/office/drawing/2014/main" id="{54AD02CD-1167-CDCA-3DA3-D3FE3024E5FC}"/>
              </a:ext>
            </a:extLst>
          </p:cNvPr>
          <p:cNvSpPr txBox="1"/>
          <p:nvPr/>
        </p:nvSpPr>
        <p:spPr>
          <a:xfrm>
            <a:off x="469077" y="1434739"/>
            <a:ext cx="3780770" cy="4606389"/>
          </a:xfrm>
          <a:prstGeom prst="rect">
            <a:avLst/>
          </a:prstGeom>
          <a:noFill/>
        </p:spPr>
        <p:txBody>
          <a:bodyPr wrap="square">
            <a:spAutoFit/>
          </a:bodyPr>
          <a:lstStyle/>
          <a:p>
            <a:pPr>
              <a:lnSpc>
                <a:spcPts val="1620"/>
              </a:lnSpc>
            </a:pPr>
            <a:r>
              <a:rPr lang="en-GB" sz="1800" dirty="0">
                <a:latin typeface="Lato" panose="020F0502020204030203" pitchFamily="34" charset="0"/>
                <a:ea typeface="Lato" panose="020F0502020204030203" pitchFamily="34" charset="0"/>
                <a:cs typeface="Lato" panose="020F0502020204030203" pitchFamily="34" charset="0"/>
              </a:rPr>
              <a:t>4. Detailed calculations and check</a:t>
            </a:r>
          </a:p>
          <a:p>
            <a:pPr marL="285750" indent="-285750">
              <a:lnSpc>
                <a:spcPts val="1620"/>
              </a:lnSpc>
              <a:buFont typeface="Arial" panose="020B0604020202020204" pitchFamily="34" charset="0"/>
              <a:buChar char="•"/>
            </a:pPr>
            <a:r>
              <a:rPr lang="en-US" sz="1800" dirty="0">
                <a:solidFill>
                  <a:srgbClr val="00A7E2"/>
                </a:solidFill>
                <a:latin typeface="Lato" panose="020F0502020204030203" pitchFamily="34" charset="0"/>
                <a:ea typeface="Lato" panose="020F0502020204030203" pitchFamily="34" charset="0"/>
                <a:cs typeface="Lato" panose="020F0502020204030203" pitchFamily="34" charset="0"/>
              </a:rPr>
              <a:t>Runoff from a storm event is equal to the amount of rainfall without the losses. </a:t>
            </a:r>
          </a:p>
          <a:p>
            <a:pPr marL="285750" indent="-285750">
              <a:lnSpc>
                <a:spcPts val="1620"/>
              </a:lnSpc>
              <a:buFont typeface="Arial" panose="020B0604020202020204" pitchFamily="34" charset="0"/>
              <a:buChar char="•"/>
            </a:pPr>
            <a:r>
              <a:rPr lang="en-US" sz="1800" dirty="0">
                <a:solidFill>
                  <a:srgbClr val="00A7E2"/>
                </a:solidFill>
                <a:latin typeface="Lato" panose="020F0502020204030203" pitchFamily="34" charset="0"/>
                <a:ea typeface="Lato" panose="020F0502020204030203" pitchFamily="34" charset="0"/>
                <a:cs typeface="Lato" panose="020F0502020204030203" pitchFamily="34" charset="0"/>
              </a:rPr>
              <a:t>The primary loss is evaporation/evapotranspiration. </a:t>
            </a:r>
          </a:p>
          <a:p>
            <a:pPr marL="285750" indent="-285750">
              <a:lnSpc>
                <a:spcPts val="1620"/>
              </a:lnSpc>
              <a:buFont typeface="Arial" panose="020B0604020202020204" pitchFamily="34" charset="0"/>
              <a:buChar char="•"/>
            </a:pPr>
            <a:r>
              <a:rPr lang="en-US" sz="1800" dirty="0">
                <a:solidFill>
                  <a:srgbClr val="00A7E2"/>
                </a:solidFill>
                <a:latin typeface="Lato" panose="020F0502020204030203" pitchFamily="34" charset="0"/>
                <a:ea typeface="Lato" panose="020F0502020204030203" pitchFamily="34" charset="0"/>
                <a:cs typeface="Lato" panose="020F0502020204030203" pitchFamily="34" charset="0"/>
              </a:rPr>
              <a:t>In situations where the green roof is absent, evapotranspiration won't be present, while presence of green roof will contribute to considerable evapotranspiration.</a:t>
            </a:r>
            <a:endParaRPr lang="en-US" sz="18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endParaRPr lang="en-US" sz="18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endParaRPr lang="en-US" sz="1800" dirty="0">
              <a:solidFill>
                <a:srgbClr val="FF0000"/>
              </a:solidFill>
              <a:latin typeface="Lato" panose="020F0502020204030203" pitchFamily="34" charset="0"/>
              <a:ea typeface="Lato" panose="020F0502020204030203" pitchFamily="34" charset="0"/>
              <a:cs typeface="Lato" panose="020F0502020204030203" pitchFamily="34" charset="0"/>
            </a:endParaRPr>
          </a:p>
          <a:p>
            <a:pPr>
              <a:lnSpc>
                <a:spcPts val="1620"/>
              </a:lnSpc>
            </a:pPr>
            <a:r>
              <a:rPr lang="en-GB" sz="1800" dirty="0">
                <a:latin typeface="Lato" panose="020F0502020204030203" pitchFamily="34" charset="0"/>
                <a:ea typeface="Lato" panose="020F0502020204030203" pitchFamily="34" charset="0"/>
                <a:cs typeface="Lato" panose="020F0502020204030203" pitchFamily="34" charset="0"/>
              </a:rPr>
              <a:t>5. Calculation results and interpretation</a:t>
            </a:r>
          </a:p>
          <a:p>
            <a:pPr marL="285750" indent="-285750">
              <a:lnSpc>
                <a:spcPts val="1620"/>
              </a:lnSpc>
              <a:buFont typeface="Arial" panose="020B0604020202020204" pitchFamily="34" charset="0"/>
              <a:buChar char="•"/>
            </a:pPr>
            <a:r>
              <a:rPr lang="en-US" sz="1800" dirty="0">
                <a:solidFill>
                  <a:srgbClr val="00A7E2"/>
                </a:solidFill>
                <a:latin typeface="Lato" panose="020F0502020204030203" pitchFamily="34" charset="0"/>
                <a:ea typeface="Lato" panose="020F0502020204030203" pitchFamily="34" charset="0"/>
                <a:cs typeface="Lato" panose="020F0502020204030203" pitchFamily="34" charset="0"/>
              </a:rPr>
              <a:t>Based on the modelling, the percentage of runoff reduction from a building can be estimated. </a:t>
            </a:r>
          </a:p>
          <a:p>
            <a:pPr marL="285750" indent="-285750">
              <a:lnSpc>
                <a:spcPts val="1620"/>
              </a:lnSpc>
              <a:buFont typeface="Arial" panose="020B0604020202020204" pitchFamily="34" charset="0"/>
              <a:buChar char="•"/>
            </a:pPr>
            <a:r>
              <a:rPr lang="en-US" sz="1800" dirty="0">
                <a:solidFill>
                  <a:srgbClr val="00A7E2"/>
                </a:solidFill>
                <a:latin typeface="Lato" panose="020F0502020204030203" pitchFamily="34" charset="0"/>
                <a:ea typeface="Lato" panose="020F0502020204030203" pitchFamily="34" charset="0"/>
                <a:cs typeface="Lato" panose="020F0502020204030203" pitchFamily="34" charset="0"/>
              </a:rPr>
              <a:t>Accuracy of the model can be evaluated using monitored data.</a:t>
            </a:r>
            <a:endParaRPr lang="en-GB" sz="1800"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pic>
        <p:nvPicPr>
          <p:cNvPr id="15" name="Picture 14" descr="Graphical user interface&#10;&#10;Description automatically generated">
            <a:extLst>
              <a:ext uri="{FF2B5EF4-FFF2-40B4-BE49-F238E27FC236}">
                <a16:creationId xmlns:a16="http://schemas.microsoft.com/office/drawing/2014/main" id="{C778E574-66BC-38F1-36F2-A737997E3179}"/>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672030" y="1650670"/>
            <a:ext cx="7250795" cy="4131769"/>
          </a:xfrm>
          <a:prstGeom prst="rect">
            <a:avLst/>
          </a:prstGeom>
          <a:ln w="19050">
            <a:solidFill>
              <a:srgbClr val="FAAF4D"/>
            </a:solidFill>
          </a:ln>
        </p:spPr>
      </p:pic>
    </p:spTree>
    <p:extLst>
      <p:ext uri="{BB962C8B-B14F-4D97-AF65-F5344CB8AC3E}">
        <p14:creationId xmlns:p14="http://schemas.microsoft.com/office/powerpoint/2010/main" val="958048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2: Smart IoT Green Roof (OAL Ireland)</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21</a:t>
            </a:r>
          </a:p>
        </p:txBody>
      </p:sp>
      <p:pic>
        <p:nvPicPr>
          <p:cNvPr id="3" name="Picture 2">
            <a:extLst>
              <a:ext uri="{FF2B5EF4-FFF2-40B4-BE49-F238E27FC236}">
                <a16:creationId xmlns:a16="http://schemas.microsoft.com/office/drawing/2014/main" id="{770DC1E2-C49E-4D1B-2527-7B6AFAF2A48C}"/>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b="-1634"/>
          <a:stretch/>
        </p:blipFill>
        <p:spPr bwMode="auto">
          <a:xfrm>
            <a:off x="787521" y="1346016"/>
            <a:ext cx="5355850" cy="47222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a:extLst>
              <a:ext uri="{FF2B5EF4-FFF2-40B4-BE49-F238E27FC236}">
                <a16:creationId xmlns:a16="http://schemas.microsoft.com/office/drawing/2014/main" id="{78B627F4-A5BA-EA13-C601-4D2DFECE0B9C}"/>
              </a:ext>
            </a:extLst>
          </p:cNvPr>
          <p:cNvPicPr>
            <a:picLocks noChangeAspect="1" noChangeArrowheads="1"/>
          </p:cNvPicPr>
          <p:nvPr/>
        </p:nvPicPr>
        <p:blipFill rotWithShape="1">
          <a:blip r:embed="rId6">
            <a:extLst>
              <a:ext uri="{28A0092B-C50C-407E-A947-70E740481C1C}">
                <a14:useLocalDpi xmlns:a14="http://schemas.microsoft.com/office/drawing/2010/main"/>
              </a:ext>
            </a:extLst>
          </a:blip>
          <a:srcRect/>
          <a:stretch/>
        </p:blipFill>
        <p:spPr bwMode="auto">
          <a:xfrm>
            <a:off x="6317469" y="4080401"/>
            <a:ext cx="3194945" cy="1889282"/>
          </a:xfrm>
          <a:prstGeom prst="rect">
            <a:avLst/>
          </a:prstGeom>
          <a:noFill/>
          <a:effectLst>
            <a:outerShdw blurRad="50800" dist="50800" dir="5400000" sx="1000" sy="1000" algn="ctr" rotWithShape="0">
              <a:srgbClr val="000000">
                <a:alpha val="43137"/>
              </a:srgbClr>
            </a:outerShdw>
          </a:effectLst>
          <a:extLst>
            <a:ext uri="{909E8E84-426E-40DD-AFC4-6F175D3DCCD1}">
              <a14:hiddenFill xmlns:a14="http://schemas.microsoft.com/office/drawing/2010/main">
                <a:solidFill>
                  <a:srgbClr val="FFFFFF"/>
                </a:solidFill>
              </a14:hiddenFill>
            </a:ext>
          </a:extLst>
        </p:spPr>
      </p:pic>
      <p:pic>
        <p:nvPicPr>
          <p:cNvPr id="6" name="Picture 5" descr="A picture containing text&#10;&#10;Description automatically generated">
            <a:extLst>
              <a:ext uri="{FF2B5EF4-FFF2-40B4-BE49-F238E27FC236}">
                <a16:creationId xmlns:a16="http://schemas.microsoft.com/office/drawing/2014/main" id="{71A5A1E1-9808-99C0-EB70-A4AE10740712}"/>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6317469" y="1346016"/>
            <a:ext cx="5410797" cy="2569963"/>
          </a:xfrm>
          <a:prstGeom prst="rect">
            <a:avLst/>
          </a:prstGeom>
        </p:spPr>
      </p:pic>
      <p:pic>
        <p:nvPicPr>
          <p:cNvPr id="7" name="Picture 6">
            <a:extLst>
              <a:ext uri="{FF2B5EF4-FFF2-40B4-BE49-F238E27FC236}">
                <a16:creationId xmlns:a16="http://schemas.microsoft.com/office/drawing/2014/main" id="{B9009F13-C166-F0C2-79EC-AD9E35C3C009}"/>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9686512" y="4080401"/>
            <a:ext cx="2041755" cy="1889282"/>
          </a:xfrm>
          <a:prstGeom prst="rect">
            <a:avLst/>
          </a:prstGeom>
        </p:spPr>
      </p:pic>
    </p:spTree>
    <p:extLst>
      <p:ext uri="{BB962C8B-B14F-4D97-AF65-F5344CB8AC3E}">
        <p14:creationId xmlns:p14="http://schemas.microsoft.com/office/powerpoint/2010/main" val="1145357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3: Retention basins (OAL Greece)</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22</a:t>
            </a:r>
          </a:p>
        </p:txBody>
      </p:sp>
      <p:pic>
        <p:nvPicPr>
          <p:cNvPr id="5" name="Online Media 4">
            <a:hlinkClick r:id="" action="ppaction://media"/>
            <a:extLst>
              <a:ext uri="{FF2B5EF4-FFF2-40B4-BE49-F238E27FC236}">
                <a16:creationId xmlns:a16="http://schemas.microsoft.com/office/drawing/2014/main" id="{2644758B-3B7A-7C8A-A5D9-6E2C1815AEF4}"/>
              </a:ext>
            </a:extLst>
          </p:cNvPr>
          <p:cNvPicPr>
            <a:picLocks noRot="1" noChangeAspect="1"/>
          </p:cNvPicPr>
          <p:nvPr>
            <a:videoFile r:link="rId1"/>
          </p:nvPr>
        </p:nvPicPr>
        <p:blipFill>
          <a:blip r:embed="rId6"/>
          <a:stretch>
            <a:fillRect/>
          </a:stretch>
        </p:blipFill>
        <p:spPr>
          <a:xfrm>
            <a:off x="1798704" y="1078010"/>
            <a:ext cx="8964155" cy="5064747"/>
          </a:xfrm>
          <a:prstGeom prst="rect">
            <a:avLst/>
          </a:prstGeom>
        </p:spPr>
      </p:pic>
    </p:spTree>
    <p:extLst>
      <p:ext uri="{BB962C8B-B14F-4D97-AF65-F5344CB8AC3E}">
        <p14:creationId xmlns:p14="http://schemas.microsoft.com/office/powerpoint/2010/main" val="2780553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4: Sealing of leaky streams (OAL Austria)</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23</a:t>
            </a:r>
          </a:p>
        </p:txBody>
      </p:sp>
      <p:sp>
        <p:nvSpPr>
          <p:cNvPr id="4" name="3 CuadroTexto">
            <a:extLst>
              <a:ext uri="{FF2B5EF4-FFF2-40B4-BE49-F238E27FC236}">
                <a16:creationId xmlns:a16="http://schemas.microsoft.com/office/drawing/2014/main" id="{B8E2D6EC-F31D-0D00-78E2-A7D4D08E222A}"/>
              </a:ext>
            </a:extLst>
          </p:cNvPr>
          <p:cNvSpPr txBox="1"/>
          <p:nvPr/>
        </p:nvSpPr>
        <p:spPr>
          <a:xfrm>
            <a:off x="276564" y="1277023"/>
            <a:ext cx="11219041" cy="5016758"/>
          </a:xfrm>
          <a:prstGeom prst="rect">
            <a:avLst/>
          </a:prstGeom>
          <a:noFill/>
        </p:spPr>
        <p:txBody>
          <a:bodyPr wrap="square" rtlCol="0">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20"/>
              </a:lnSpc>
            </a:pPr>
            <a:r>
              <a:rPr lang="en-GB" sz="1600" dirty="0">
                <a:latin typeface="Lato" panose="020F0502020204030203" pitchFamily="34" charset="0"/>
                <a:ea typeface="Lato" panose="020F0502020204030203" pitchFamily="34" charset="0"/>
                <a:cs typeface="Lato" panose="020F0502020204030203" pitchFamily="34" charset="0"/>
              </a:rPr>
              <a:t>1. Definition of the engineering problem </a:t>
            </a:r>
          </a:p>
          <a:p>
            <a:pPr marL="285750" indent="-285750">
              <a:lnSpc>
                <a:spcPts val="1620"/>
              </a:lnSpc>
              <a:buFont typeface="Arial" panose="020B0604020202020204" pitchFamily="34" charset="0"/>
              <a:buChar char="•"/>
            </a:pP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The OAL landslide activity has been analyzed in detail, evaluating that the main driver of the landslide is the presence of incoming groundwater at the lower part of the slope. </a:t>
            </a:r>
          </a:p>
          <a:p>
            <a:pPr>
              <a:lnSpc>
                <a:spcPts val="1620"/>
              </a:lnSpc>
            </a:pPr>
            <a:br>
              <a:rPr lang="en-US" sz="1600" dirty="0">
                <a:solidFill>
                  <a:srgbClr val="FF0000"/>
                </a:solidFill>
                <a:latin typeface="Lato" panose="020F0502020204030203" pitchFamily="34" charset="0"/>
                <a:ea typeface="Lato" panose="020F0502020204030203" pitchFamily="34" charset="0"/>
                <a:cs typeface="Lato" panose="020F0502020204030203" pitchFamily="34" charset="0"/>
              </a:rPr>
            </a:br>
            <a:r>
              <a:rPr lang="en-GB" sz="1600" dirty="0">
                <a:latin typeface="Lato" panose="020F0502020204030203" pitchFamily="34" charset="0"/>
                <a:ea typeface="Lato" panose="020F0502020204030203" pitchFamily="34" charset="0"/>
                <a:cs typeface="Lato" panose="020F0502020204030203" pitchFamily="34" charset="0"/>
              </a:rPr>
              <a:t>2. Identification of the required input parameters</a:t>
            </a:r>
          </a:p>
          <a:p>
            <a:pPr>
              <a:lnSpc>
                <a:spcPts val="1620"/>
              </a:lnSpc>
            </a:pP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Hydraulic conductivity, discharge, initial water level, regolith depth, slope angle, specific storage, soil water content and characteristic curve.</a:t>
            </a:r>
            <a:endParaRPr lang="en-GB" sz="14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nSpc>
                <a:spcPts val="1620"/>
              </a:lnSpc>
            </a:pPr>
            <a:br>
              <a:rPr lang="en-GB" sz="1600" dirty="0">
                <a:solidFill>
                  <a:srgbClr val="FF0000"/>
                </a:solidFill>
                <a:latin typeface="Lato" panose="020F0502020204030203" pitchFamily="34" charset="0"/>
                <a:ea typeface="Lato" panose="020F0502020204030203" pitchFamily="34" charset="0"/>
                <a:cs typeface="Lato" panose="020F0502020204030203" pitchFamily="34" charset="0"/>
              </a:rPr>
            </a:br>
            <a:r>
              <a:rPr lang="en-GB" sz="1600" dirty="0">
                <a:latin typeface="Lato" panose="020F0502020204030203" pitchFamily="34" charset="0"/>
                <a:ea typeface="Lato" panose="020F0502020204030203" pitchFamily="34" charset="0"/>
                <a:cs typeface="Lato" panose="020F0502020204030203" pitchFamily="34" charset="0"/>
              </a:rPr>
              <a:t>3. Model of the solution behaviour, in terms of engineering/calculations</a:t>
            </a:r>
          </a:p>
          <a:p>
            <a:pPr marL="285750" indent="-285750">
              <a:lnSpc>
                <a:spcPts val="1620"/>
              </a:lnSpc>
              <a:buFont typeface="Arial" panose="020B0604020202020204" pitchFamily="34" charset="0"/>
              <a:buChar char="•"/>
            </a:pP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For representing the governing infiltration processes at the </a:t>
            </a:r>
            <a:r>
              <a:rPr lang="en-US" sz="1400" dirty="0" err="1">
                <a:solidFill>
                  <a:srgbClr val="00A7E2"/>
                </a:solidFill>
                <a:latin typeface="Lato" panose="020F0502020204030203" pitchFamily="34" charset="0"/>
                <a:ea typeface="Lato" panose="020F0502020204030203" pitchFamily="34" charset="0"/>
                <a:cs typeface="Lato" panose="020F0502020204030203" pitchFamily="34" charset="0"/>
              </a:rPr>
              <a:t>NbS</a:t>
            </a: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-site a 1D pore pressure diffusion model was applied. These two options were exploited to reproduce the conditions with and without the implemented nature-based solution (bio-degradable multi-component clay liner as an impermeable layer). </a:t>
            </a:r>
          </a:p>
          <a:p>
            <a:pPr marL="285750" indent="-285750">
              <a:lnSpc>
                <a:spcPts val="1620"/>
              </a:lnSpc>
              <a:buFont typeface="Arial" panose="020B0604020202020204" pitchFamily="34" charset="0"/>
              <a:buChar char="•"/>
            </a:pP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The model allows to estimate the proportion of water prevented from deep seepage and hence, the improvements due to the </a:t>
            </a:r>
            <a:r>
              <a:rPr lang="en-US" sz="1400" dirty="0" err="1">
                <a:solidFill>
                  <a:srgbClr val="00A7E2"/>
                </a:solidFill>
                <a:latin typeface="Lato" panose="020F0502020204030203" pitchFamily="34" charset="0"/>
                <a:ea typeface="Lato" panose="020F0502020204030203" pitchFamily="34" charset="0"/>
                <a:cs typeface="Lato" panose="020F0502020204030203" pitchFamily="34" charset="0"/>
              </a:rPr>
              <a:t>NbS</a:t>
            </a: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 compared to the original conditions.</a:t>
            </a:r>
            <a:endParaRPr lang="en-GB" sz="1400" dirty="0">
              <a:solidFill>
                <a:srgbClr val="00A7E2"/>
              </a:solidFill>
              <a:latin typeface="Lato" panose="020F0502020204030203" pitchFamily="34" charset="0"/>
              <a:ea typeface="Lato" panose="020F0502020204030203" pitchFamily="34" charset="0"/>
              <a:cs typeface="Lato" panose="020F0502020204030203" pitchFamily="34" charset="0"/>
            </a:endParaRPr>
          </a:p>
          <a:p>
            <a:pPr>
              <a:lnSpc>
                <a:spcPts val="1620"/>
              </a:lnSpc>
            </a:pPr>
            <a:br>
              <a:rPr lang="en-GB" sz="1600" dirty="0">
                <a:latin typeface="Lato" panose="020F0502020204030203" pitchFamily="34" charset="0"/>
                <a:ea typeface="Lato" panose="020F0502020204030203" pitchFamily="34" charset="0"/>
                <a:cs typeface="Lato" panose="020F0502020204030203" pitchFamily="34" charset="0"/>
              </a:rPr>
            </a:br>
            <a:r>
              <a:rPr lang="en-GB" sz="1600" dirty="0">
                <a:latin typeface="Lato" panose="020F0502020204030203" pitchFamily="34" charset="0"/>
                <a:ea typeface="Lato" panose="020F0502020204030203" pitchFamily="34" charset="0"/>
                <a:cs typeface="Lato" panose="020F0502020204030203" pitchFamily="34" charset="0"/>
              </a:rPr>
              <a:t>4. Detailed calculations and check</a:t>
            </a:r>
          </a:p>
          <a:p>
            <a:pPr>
              <a:lnSpc>
                <a:spcPts val="1620"/>
              </a:lnSpc>
            </a:pP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The dynamic model was applied in the experiment OAL site for the duration of one day with hourly outputs of pore pressure distributions over the considered depth. </a:t>
            </a:r>
          </a:p>
          <a:p>
            <a:pPr>
              <a:lnSpc>
                <a:spcPts val="1620"/>
              </a:lnSpc>
            </a:pPr>
            <a:br>
              <a:rPr lang="en-GB" sz="1600" dirty="0">
                <a:solidFill>
                  <a:srgbClr val="FF0000"/>
                </a:solidFill>
                <a:latin typeface="Lato" panose="020F0502020204030203" pitchFamily="34" charset="0"/>
                <a:ea typeface="Lato" panose="020F0502020204030203" pitchFamily="34" charset="0"/>
                <a:cs typeface="Lato" panose="020F0502020204030203" pitchFamily="34" charset="0"/>
              </a:rPr>
            </a:br>
            <a:r>
              <a:rPr lang="en-GB" sz="1600" dirty="0">
                <a:latin typeface="Lato" panose="020F0502020204030203" pitchFamily="34" charset="0"/>
                <a:ea typeface="Lato" panose="020F0502020204030203" pitchFamily="34" charset="0"/>
                <a:cs typeface="Lato" panose="020F0502020204030203" pitchFamily="34" charset="0"/>
              </a:rPr>
              <a:t>5. Calculation results and interpretation</a:t>
            </a:r>
          </a:p>
          <a:p>
            <a:pPr marL="285750" indent="-285750">
              <a:lnSpc>
                <a:spcPts val="1620"/>
              </a:lnSpc>
              <a:buFont typeface="Arial" panose="020B0604020202020204" pitchFamily="34" charset="0"/>
              <a:buChar char="•"/>
            </a:pP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The comparison of the original conditions at the experiment site in OAL-AT and the conditions after implementing a prototype of the bio-degradable multi-component clay liner generally show the expected results. </a:t>
            </a:r>
          </a:p>
          <a:p>
            <a:pPr marL="285750" indent="-285750">
              <a:lnSpc>
                <a:spcPts val="1620"/>
              </a:lnSpc>
              <a:buFont typeface="Arial" panose="020B0604020202020204" pitchFamily="34" charset="0"/>
              <a:buChar char="•"/>
            </a:pPr>
            <a:r>
              <a:rPr lang="en-US" sz="1400" dirty="0">
                <a:solidFill>
                  <a:srgbClr val="00A7E2"/>
                </a:solidFill>
                <a:latin typeface="Lato" panose="020F0502020204030203" pitchFamily="34" charset="0"/>
                <a:ea typeface="Lato" panose="020F0502020204030203" pitchFamily="34" charset="0"/>
                <a:cs typeface="Lato" panose="020F0502020204030203" pitchFamily="34" charset="0"/>
              </a:rPr>
              <a:t>However, the model is based on assumptions considering homogeneous, anisotropic material characteristics and does not account for preferential flow. In the light of ongoing investigations and monitoring activities a more accurate comparison may be achieved.</a:t>
            </a:r>
            <a:endParaRPr lang="en-GB" sz="1600" dirty="0">
              <a:latin typeface="Lato" panose="020F0502020204030203" pitchFamily="34" charset="0"/>
              <a:ea typeface="Lato" panose="020F0502020204030203" pitchFamily="34" charset="0"/>
              <a:cs typeface="Lato" panose="020F0502020204030203" pitchFamily="34" charset="0"/>
            </a:endParaRPr>
          </a:p>
          <a:p>
            <a:pPr marL="342891" indent="-342891">
              <a:lnSpc>
                <a:spcPts val="1620"/>
              </a:lnSpc>
              <a:buFont typeface="+mj-lt"/>
              <a:buAutoNum type="arabicPeriod"/>
            </a:pPr>
            <a:endParaRPr lang="es-ES" sz="16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9552335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4: Sealing of leaky streams (OAL Austria)</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24</a:t>
            </a:r>
          </a:p>
        </p:txBody>
      </p:sp>
      <p:pic>
        <p:nvPicPr>
          <p:cNvPr id="5" name="Picture 4" descr="Chart&#10;&#10;Description automatically generated">
            <a:extLst>
              <a:ext uri="{FF2B5EF4-FFF2-40B4-BE49-F238E27FC236}">
                <a16:creationId xmlns:a16="http://schemas.microsoft.com/office/drawing/2014/main" id="{6DF0B3E9-AEDC-81F3-2E0F-7AD53EF8FB7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6815" y="2289802"/>
            <a:ext cx="5626058" cy="2919853"/>
          </a:xfrm>
          <a:prstGeom prst="rect">
            <a:avLst/>
          </a:prstGeom>
          <a:ln>
            <a:solidFill>
              <a:srgbClr val="FAAF4D"/>
            </a:solidFill>
          </a:ln>
        </p:spPr>
      </p:pic>
      <p:pic>
        <p:nvPicPr>
          <p:cNvPr id="6" name="Picture 5">
            <a:extLst>
              <a:ext uri="{FF2B5EF4-FFF2-40B4-BE49-F238E27FC236}">
                <a16:creationId xmlns:a16="http://schemas.microsoft.com/office/drawing/2014/main" id="{783AA1EB-383A-FB76-F515-4F9F4CC47EF5}"/>
              </a:ext>
            </a:extLst>
          </p:cNvPr>
          <p:cNvPicPr>
            <a:picLocks noChangeAspect="1"/>
          </p:cNvPicPr>
          <p:nvPr/>
        </p:nvPicPr>
        <p:blipFill>
          <a:blip r:embed="rId6"/>
          <a:stretch>
            <a:fillRect/>
          </a:stretch>
        </p:blipFill>
        <p:spPr>
          <a:xfrm>
            <a:off x="6305080" y="1653525"/>
            <a:ext cx="5674967" cy="4467767"/>
          </a:xfrm>
          <a:prstGeom prst="rect">
            <a:avLst/>
          </a:prstGeom>
          <a:ln>
            <a:solidFill>
              <a:srgbClr val="FAAF4D"/>
            </a:solidFill>
          </a:ln>
        </p:spPr>
      </p:pic>
      <p:sp>
        <p:nvSpPr>
          <p:cNvPr id="7" name="TextBox 6">
            <a:extLst>
              <a:ext uri="{FF2B5EF4-FFF2-40B4-BE49-F238E27FC236}">
                <a16:creationId xmlns:a16="http://schemas.microsoft.com/office/drawing/2014/main" id="{B9C3D170-298E-C7FD-3FDF-809FEAFCD5B9}"/>
              </a:ext>
            </a:extLst>
          </p:cNvPr>
          <p:cNvSpPr txBox="1"/>
          <p:nvPr/>
        </p:nvSpPr>
        <p:spPr>
          <a:xfrm>
            <a:off x="1549174" y="1737368"/>
            <a:ext cx="3301340" cy="461665"/>
          </a:xfrm>
          <a:prstGeom prst="rect">
            <a:avLst/>
          </a:prstGeom>
          <a:noFill/>
        </p:spPr>
        <p:txBody>
          <a:bodyPr wrap="square" rtlCol="0">
            <a:spAutoFit/>
          </a:bodyPr>
          <a:lstStyle/>
          <a:p>
            <a:pPr algn="ctr"/>
            <a:r>
              <a:rPr lang="en-US" sz="1200" b="1" dirty="0">
                <a:latin typeface="Lato" panose="020F0502020204030203" pitchFamily="34" charset="0"/>
                <a:ea typeface="Lato" panose="020F0502020204030203" pitchFamily="34" charset="0"/>
                <a:cs typeface="Lato" panose="020F0502020204030203" pitchFamily="34" charset="0"/>
              </a:rPr>
              <a:t>Selected slope profile, interpreted sliding surface and groundwater table</a:t>
            </a:r>
          </a:p>
        </p:txBody>
      </p:sp>
      <p:sp>
        <p:nvSpPr>
          <p:cNvPr id="8" name="TextBox 7">
            <a:extLst>
              <a:ext uri="{FF2B5EF4-FFF2-40B4-BE49-F238E27FC236}">
                <a16:creationId xmlns:a16="http://schemas.microsoft.com/office/drawing/2014/main" id="{C7BA4D23-6DEE-394F-8E36-34CB67EAADBD}"/>
              </a:ext>
            </a:extLst>
          </p:cNvPr>
          <p:cNvSpPr txBox="1"/>
          <p:nvPr/>
        </p:nvSpPr>
        <p:spPr>
          <a:xfrm>
            <a:off x="6761015" y="1137979"/>
            <a:ext cx="6355278" cy="461665"/>
          </a:xfrm>
          <a:prstGeom prst="rect">
            <a:avLst/>
          </a:prstGeom>
          <a:noFill/>
        </p:spPr>
        <p:txBody>
          <a:bodyPr wrap="square" rtlCol="0">
            <a:spAutoFit/>
          </a:bodyPr>
          <a:lstStyle/>
          <a:p>
            <a:r>
              <a:rPr lang="en-US" sz="1200" b="1" dirty="0">
                <a:latin typeface="Lato" panose="020F0502020204030203" pitchFamily="34" charset="0"/>
                <a:ea typeface="Lato" panose="020F0502020204030203" pitchFamily="34" charset="0"/>
                <a:cs typeface="Lato" panose="020F0502020204030203" pitchFamily="34" charset="0"/>
              </a:rPr>
              <a:t>Sensitivity analysis indicating the influence of cohesion, friction angle,</a:t>
            </a:r>
          </a:p>
          <a:p>
            <a:r>
              <a:rPr lang="en-US" sz="1200" b="1" dirty="0">
                <a:latin typeface="Lato" panose="020F0502020204030203" pitchFamily="34" charset="0"/>
                <a:ea typeface="Lato" panose="020F0502020204030203" pitchFamily="34" charset="0"/>
                <a:cs typeface="Lato" panose="020F0502020204030203" pitchFamily="34" charset="0"/>
              </a:rPr>
              <a:t>specific weight and groundwater level on the </a:t>
            </a:r>
            <a:r>
              <a:rPr lang="en-US" sz="1200" b="1" dirty="0" err="1">
                <a:latin typeface="Lato" panose="020F0502020204030203" pitchFamily="34" charset="0"/>
                <a:ea typeface="Lato" panose="020F0502020204030203" pitchFamily="34" charset="0"/>
                <a:cs typeface="Lato" panose="020F0502020204030203" pitchFamily="34" charset="0"/>
              </a:rPr>
              <a:t>utilisation</a:t>
            </a:r>
            <a:r>
              <a:rPr lang="en-US" sz="1200" b="1" dirty="0">
                <a:latin typeface="Lato" panose="020F0502020204030203" pitchFamily="34" charset="0"/>
                <a:ea typeface="Lato" panose="020F0502020204030203" pitchFamily="34" charset="0"/>
                <a:cs typeface="Lato" panose="020F0502020204030203" pitchFamily="34" charset="0"/>
              </a:rPr>
              <a:t> degree</a:t>
            </a:r>
          </a:p>
        </p:txBody>
      </p:sp>
    </p:spTree>
    <p:extLst>
      <p:ext uri="{BB962C8B-B14F-4D97-AF65-F5344CB8AC3E}">
        <p14:creationId xmlns:p14="http://schemas.microsoft.com/office/powerpoint/2010/main" val="13451126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4: Sealing of leaky streams (OAL Austria)</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26</a:t>
            </a:r>
          </a:p>
        </p:txBody>
      </p:sp>
      <p:pic>
        <p:nvPicPr>
          <p:cNvPr id="3" name="Picture 2">
            <a:extLst>
              <a:ext uri="{FF2B5EF4-FFF2-40B4-BE49-F238E27FC236}">
                <a16:creationId xmlns:a16="http://schemas.microsoft.com/office/drawing/2014/main" id="{455B4D12-B542-B53F-282F-62BB7E205070}"/>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05454" y="1321459"/>
            <a:ext cx="6956086" cy="473009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a:extLst>
              <a:ext uri="{FF2B5EF4-FFF2-40B4-BE49-F238E27FC236}">
                <a16:creationId xmlns:a16="http://schemas.microsoft.com/office/drawing/2014/main" id="{CC0E629F-AC07-29CE-9FB3-938B96667F64}"/>
              </a:ext>
            </a:extLst>
          </p:cNvPr>
          <p:cNvPicPr>
            <a:picLocks noChangeAspect="1" noChangeArrowheads="1"/>
          </p:cNvPicPr>
          <p:nvPr/>
        </p:nvPicPr>
        <p:blipFill rotWithShape="1">
          <a:blip r:embed="rId6">
            <a:extLst>
              <a:ext uri="{28A0092B-C50C-407E-A947-70E740481C1C}">
                <a14:useLocalDpi xmlns:a14="http://schemas.microsoft.com/office/drawing/2010/main"/>
              </a:ext>
            </a:extLst>
          </a:blip>
          <a:srcRect/>
          <a:stretch/>
        </p:blipFill>
        <p:spPr bwMode="auto">
          <a:xfrm>
            <a:off x="7790280" y="1998636"/>
            <a:ext cx="3996266" cy="3502185"/>
          </a:xfrm>
          <a:prstGeom prst="rect">
            <a:avLst/>
          </a:prstGeom>
          <a:noFill/>
          <a:ln>
            <a:solidFill>
              <a:srgbClr val="FAAF4D"/>
            </a:solidFill>
          </a:ln>
          <a:extLst>
            <a:ext uri="{909E8E84-426E-40DD-AFC4-6F175D3DCCD1}">
              <a14:hiddenFill xmlns:a14="http://schemas.microsoft.com/office/drawing/2010/main">
                <a:solidFill>
                  <a:srgbClr val="FFFFFF"/>
                </a:solidFill>
              </a14:hiddenFill>
            </a:ext>
          </a:extLst>
        </p:spPr>
      </p:pic>
      <p:sp>
        <p:nvSpPr>
          <p:cNvPr id="4" name="Oval 3">
            <a:extLst>
              <a:ext uri="{FF2B5EF4-FFF2-40B4-BE49-F238E27FC236}">
                <a16:creationId xmlns:a16="http://schemas.microsoft.com/office/drawing/2014/main" id="{744BFB3F-AB6F-316C-1B98-79C66A38962B}"/>
              </a:ext>
            </a:extLst>
          </p:cNvPr>
          <p:cNvSpPr/>
          <p:nvPr/>
        </p:nvSpPr>
        <p:spPr>
          <a:xfrm>
            <a:off x="117162" y="2066368"/>
            <a:ext cx="3404972" cy="86309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81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69753" y="376287"/>
            <a:ext cx="11363419" cy="1077218"/>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Take home messages: </a:t>
            </a:r>
            <a:r>
              <a:rPr lang="en-GB" sz="3200" b="1" dirty="0" err="1">
                <a:solidFill>
                  <a:schemeClr val="bg1"/>
                </a:solidFill>
                <a:latin typeface="Lato"/>
                <a:ea typeface="Lato"/>
                <a:cs typeface="Lato"/>
              </a:rPr>
              <a:t>NbS</a:t>
            </a:r>
            <a:r>
              <a:rPr lang="en-GB" sz="3200" b="1" dirty="0">
                <a:solidFill>
                  <a:schemeClr val="bg1"/>
                </a:solidFill>
                <a:latin typeface="Lato"/>
                <a:ea typeface="Lato"/>
                <a:cs typeface="Lato"/>
              </a:rPr>
              <a:t> Selection and Engineering</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1">
            <a:extLst>
              <a:ext uri="{FF2B5EF4-FFF2-40B4-BE49-F238E27FC236}">
                <a16:creationId xmlns:a16="http://schemas.microsoft.com/office/drawing/2014/main" id="{71BEAB87-77F3-4F15-B847-AB55F5B3B02C}"/>
              </a:ext>
            </a:extLst>
          </p:cNvPr>
          <p:cNvSpPr txBox="1"/>
          <p:nvPr/>
        </p:nvSpPr>
        <p:spPr>
          <a:xfrm>
            <a:off x="263253" y="1063796"/>
            <a:ext cx="11459841" cy="8217634"/>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IE" sz="1600" i="1" dirty="0">
              <a:solidFill>
                <a:srgbClr val="009ED6"/>
              </a:solidFill>
              <a:latin typeface="Lato"/>
              <a:ea typeface="Lato"/>
              <a:cs typeface="Lato"/>
            </a:endParaRPr>
          </a:p>
          <a:p>
            <a:pPr marL="457200" indent="-457200">
              <a:lnSpc>
                <a:spcPct val="150000"/>
              </a:lnSpc>
              <a:buAutoNum type="arabicParenR"/>
            </a:pP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The application of the engineering approach to </a:t>
            </a:r>
            <a:r>
              <a:rPr lang="en-IE" sz="16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 is quite diverse, and the workflow for designing </a:t>
            </a:r>
            <a:r>
              <a:rPr lang="en-IE" sz="16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 illustrated in </a:t>
            </a:r>
            <a:r>
              <a:rPr lang="en-IE" sz="1600" i="1" dirty="0">
                <a:solidFill>
                  <a:schemeClr val="bg1"/>
                </a:solidFill>
                <a:latin typeface="Lato" panose="020F0502020204030203" pitchFamily="34" charset="0"/>
                <a:ea typeface="Lato" panose="020F0502020204030203" pitchFamily="34" charset="0"/>
                <a:cs typeface="Lato" panose="020F0502020204030203" pitchFamily="34" charset="0"/>
              </a:rPr>
              <a:t>Part I</a:t>
            </a: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 can be applied to very different solutions. Moreover:</a:t>
            </a:r>
          </a:p>
          <a:p>
            <a:pPr marL="914400" lvl="1" indent="-457200">
              <a:lnSpc>
                <a:spcPct val="150000"/>
              </a:lnSpc>
              <a:buFont typeface="Arial" panose="020B0604020202020204" pitchFamily="34" charset="0"/>
              <a:buChar char="•"/>
            </a:pP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Approaches from academic literature can be adapted to the </a:t>
            </a:r>
            <a:r>
              <a:rPr lang="en-IE" sz="16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 design by changing some parameters.</a:t>
            </a:r>
          </a:p>
          <a:p>
            <a:pPr marL="914400" lvl="1" indent="-457200">
              <a:lnSpc>
                <a:spcPct val="150000"/>
              </a:lnSpc>
              <a:buFont typeface="Arial" panose="020B0604020202020204" pitchFamily="34" charset="0"/>
              <a:buChar char="•"/>
            </a:pP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Tests, data collection and monitoring can robustly support the </a:t>
            </a:r>
            <a:r>
              <a:rPr lang="en-IE" sz="16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 engineering. </a:t>
            </a:r>
          </a:p>
          <a:p>
            <a:pPr marL="914400" lvl="1" indent="-457200">
              <a:lnSpc>
                <a:spcPct val="150000"/>
              </a:lnSpc>
              <a:buFont typeface="Arial" panose="020B0604020202020204" pitchFamily="34" charset="0"/>
              <a:buChar char="•"/>
            </a:pP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Non-traditional engineering solutions can also benefit from an </a:t>
            </a:r>
            <a:r>
              <a:rPr lang="en-IE" sz="16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 engineering approach.</a:t>
            </a:r>
          </a:p>
          <a:p>
            <a:pPr marL="914400" lvl="1" indent="-457200">
              <a:lnSpc>
                <a:spcPct val="150000"/>
              </a:lnSpc>
              <a:buFont typeface="Arial" panose="020B0604020202020204" pitchFamily="34" charset="0"/>
              <a:buChar char="•"/>
            </a:pP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In the engineering of </a:t>
            </a:r>
            <a:r>
              <a:rPr lang="en-IE" sz="16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 it is important to be creative and think outside the box.</a:t>
            </a:r>
          </a:p>
          <a:p>
            <a:pPr marL="457200" indent="-457200">
              <a:lnSpc>
                <a:spcPct val="150000"/>
              </a:lnSpc>
              <a:buFont typeface="+mj-lt"/>
              <a:buAutoNum type="arabicParenR"/>
            </a:pPr>
            <a:endParaRPr lang="en-IE" sz="16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150000"/>
              </a:lnSpc>
              <a:buFont typeface="+mj-lt"/>
              <a:buAutoNum type="arabicParenR"/>
            </a:pP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An engineering approach will facilitate the actual implementation of the solution you are fostering in the next stages (e.g. permitting, design, bid, construction).</a:t>
            </a:r>
          </a:p>
          <a:p>
            <a:pPr marL="457200" indent="-457200">
              <a:lnSpc>
                <a:spcPct val="150000"/>
              </a:lnSpc>
              <a:buFontTx/>
              <a:buAutoNum type="arabicParenR"/>
            </a:pPr>
            <a:endParaRPr lang="en-IE" sz="16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150000"/>
              </a:lnSpc>
              <a:buAutoNum type="arabicParenR"/>
            </a:pP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The application of an engineering approach is something needed  by the market to accelerate the adoption of </a:t>
            </a:r>
            <a:r>
              <a:rPr lang="en-IE" sz="16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IE" sz="1600" dirty="0">
                <a:solidFill>
                  <a:schemeClr val="bg1"/>
                </a:solidFill>
                <a:latin typeface="Lato" panose="020F0502020204030203" pitchFamily="34" charset="0"/>
                <a:ea typeface="Lato" panose="020F0502020204030203" pitchFamily="34" charset="0"/>
                <a:cs typeface="Lato" panose="020F0502020204030203" pitchFamily="34" charset="0"/>
              </a:rPr>
              <a:t>. Even if you are not directly involved in actual engineering activities it is important to understand how the engineering process is working.</a:t>
            </a:r>
          </a:p>
          <a:p>
            <a:pPr>
              <a:lnSpc>
                <a:spcPct val="150000"/>
              </a:lnSpc>
            </a:pPr>
            <a:endParaRPr lang="en-IE" sz="1600" i="1" dirty="0">
              <a:latin typeface="Lato" panose="020F0502020204030203" pitchFamily="34" charset="0"/>
              <a:ea typeface="Lato" panose="020F0502020204030203" pitchFamily="34" charset="0"/>
              <a:cs typeface="Lato" panose="020F0502020204030203" pitchFamily="34" charset="0"/>
            </a:endParaRPr>
          </a:p>
          <a:p>
            <a:pPr>
              <a:lnSpc>
                <a:spcPct val="150000"/>
              </a:lnSpc>
            </a:pPr>
            <a:br>
              <a:rPr lang="en-IE" sz="1600" dirty="0">
                <a:latin typeface="Lato" panose="020F0502020204030203" pitchFamily="34" charset="0"/>
                <a:ea typeface="Lato" panose="020F0502020204030203" pitchFamily="34" charset="0"/>
                <a:cs typeface="Lato" panose="020F0502020204030203" pitchFamily="34" charset="0"/>
              </a:rPr>
            </a:br>
            <a:endParaRPr lang="en-IE" sz="1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600" dirty="0">
              <a:latin typeface="Lato"/>
              <a:ea typeface="Lato"/>
              <a:cs typeface="Lato"/>
            </a:endParaRP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600" dirty="0">
              <a:latin typeface="Lato" panose="020F0502020204030203" pitchFamily="34" charset="0"/>
              <a:ea typeface="Lato" panose="020F0502020204030203" pitchFamily="34" charset="0"/>
              <a:cs typeface="Lato" panose="020F0502020204030203" pitchFamily="34" charset="0"/>
            </a:endParaRPr>
          </a:p>
          <a:p>
            <a:endParaRPr lang="en-IE" sz="1600" dirty="0">
              <a:latin typeface="Lato" panose="020F0502020204030203" pitchFamily="34" charset="0"/>
              <a:ea typeface="Lato" panose="020F0502020204030203" pitchFamily="34" charset="0"/>
              <a:cs typeface="Lato" panose="020F0502020204030203" pitchFamily="34" charset="0"/>
            </a:endParaRPr>
          </a:p>
          <a:p>
            <a:endParaRPr lang="en-I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CEBF3B34-4BB2-D8E6-75DF-A194C53828E9}"/>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27</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36786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Further reading </a:t>
            </a:r>
            <a:endParaRPr lang="en-GB" sz="3200" dirty="0">
              <a:solidFill>
                <a:schemeClr val="bg1"/>
              </a:solidFill>
              <a:latin typeface="Lato"/>
              <a:ea typeface="Lato"/>
              <a:cs typeface="Lato"/>
            </a:endParaRPr>
          </a:p>
        </p:txBody>
      </p:sp>
      <p:sp>
        <p:nvSpPr>
          <p:cNvPr id="15" name="TextBox 14">
            <a:extLst>
              <a:ext uri="{FF2B5EF4-FFF2-40B4-BE49-F238E27FC236}">
                <a16:creationId xmlns:a16="http://schemas.microsoft.com/office/drawing/2014/main" id="{FD23CBA3-C241-48A4-B073-387D5E17E4AC}"/>
              </a:ext>
            </a:extLst>
          </p:cNvPr>
          <p:cNvSpPr txBox="1"/>
          <p:nvPr/>
        </p:nvSpPr>
        <p:spPr>
          <a:xfrm>
            <a:off x="141048" y="1264906"/>
            <a:ext cx="11305038" cy="4970591"/>
          </a:xfrm>
          <a:prstGeom prst="rect">
            <a:avLst/>
          </a:prstGeom>
          <a:noFill/>
        </p:spPr>
        <p:txBody>
          <a:bodyPr wrap="square">
            <a:spAutoFit/>
          </a:bodyPr>
          <a:lstStyle/>
          <a:p>
            <a:r>
              <a:rPr lang="it-IT" sz="1200" b="1" dirty="0">
                <a:solidFill>
                  <a:srgbClr val="00A7E2"/>
                </a:solidFill>
                <a:latin typeface="Lato" panose="020F0502020204030203" pitchFamily="34" charset="0"/>
                <a:ea typeface="Lato" panose="020F0502020204030203" pitchFamily="34" charset="0"/>
                <a:cs typeface="Lato" panose="020F0502020204030203" pitchFamily="34" charset="0"/>
              </a:rPr>
              <a:t>OPERANDUM </a:t>
            </a:r>
          </a:p>
          <a:p>
            <a:endParaRPr lang="it-IT" sz="1200" b="1" dirty="0">
              <a:solidFill>
                <a:srgbClr val="00A7E2"/>
              </a:solidFill>
              <a:latin typeface="Lato" panose="020F0502020204030203" pitchFamily="34" charset="0"/>
              <a:ea typeface="Lato" panose="020F0502020204030203" pitchFamily="34" charset="0"/>
              <a:cs typeface="Lato" panose="020F0502020204030203" pitchFamily="34" charset="0"/>
            </a:endParaRPr>
          </a:p>
          <a:p>
            <a:pPr marL="171450" indent="-171450">
              <a:buClr>
                <a:srgbClr val="00A7E2"/>
              </a:buClr>
              <a:buFont typeface="Arial" panose="020B0604020202020204" pitchFamily="34" charset="0"/>
              <a:buChar char="•"/>
            </a:pPr>
            <a:r>
              <a:rPr lang="en-US" sz="1200" dirty="0" err="1">
                <a:latin typeface="Lato" panose="020F0502020204030203" pitchFamily="34" charset="0"/>
                <a:ea typeface="Lato" panose="020F0502020204030203" pitchFamily="34" charset="0"/>
                <a:cs typeface="Lato" panose="020F0502020204030203" pitchFamily="34" charset="0"/>
              </a:rPr>
              <a:t>Spyrou</a:t>
            </a:r>
            <a:r>
              <a:rPr lang="en-US" sz="1200" dirty="0">
                <a:latin typeface="Lato" panose="020F0502020204030203" pitchFamily="34" charset="0"/>
                <a:ea typeface="Lato" panose="020F0502020204030203" pitchFamily="34" charset="0"/>
                <a:cs typeface="Lato" panose="020F0502020204030203" pitchFamily="34" charset="0"/>
              </a:rPr>
              <a:t> et al. (2018) Deliverable 5.2a: Multi-impacts assessment for OAL and NBS. H2020 OPERANDUM project. </a:t>
            </a:r>
            <a:r>
              <a:rPr lang="en-US" sz="1200" dirty="0">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Link</a:t>
            </a:r>
            <a:r>
              <a:rPr lang="en-US" sz="1200" dirty="0">
                <a:latin typeface="Lato" panose="020F0502020204030203" pitchFamily="34" charset="0"/>
                <a:ea typeface="Lato" panose="020F0502020204030203" pitchFamily="34" charset="0"/>
                <a:cs typeface="Lato" panose="020F0502020204030203" pitchFamily="34" charset="0"/>
              </a:rPr>
              <a:t>.</a:t>
            </a:r>
          </a:p>
          <a:p>
            <a:pPr marL="171450" indent="-171450">
              <a:buClr>
                <a:srgbClr val="00A7E2"/>
              </a:buClr>
              <a:buFont typeface="Arial" panose="020B0604020202020204" pitchFamily="34" charset="0"/>
              <a:buChar char="•"/>
            </a:pPr>
            <a:endParaRPr lang="en-US" sz="1200" dirty="0">
              <a:latin typeface="Lato" panose="020F0502020204030203" pitchFamily="34" charset="0"/>
              <a:ea typeface="Lato" panose="020F0502020204030203" pitchFamily="34" charset="0"/>
              <a:cs typeface="Lato" panose="020F0502020204030203" pitchFamily="34" charset="0"/>
            </a:endParaRPr>
          </a:p>
          <a:p>
            <a:pPr marL="171450" indent="-171450">
              <a:buClr>
                <a:srgbClr val="00A7E2"/>
              </a:buClr>
              <a:buFont typeface="Arial" panose="020B0604020202020204" pitchFamily="34" charset="0"/>
              <a:buChar char="•"/>
            </a:pPr>
            <a:r>
              <a:rPr lang="en-US" sz="1200" dirty="0" err="1">
                <a:latin typeface="Lato" panose="020F0502020204030203" pitchFamily="34" charset="0"/>
                <a:ea typeface="Lato" panose="020F0502020204030203" pitchFamily="34" charset="0"/>
                <a:cs typeface="Lato" panose="020F0502020204030203" pitchFamily="34" charset="0"/>
              </a:rPr>
              <a:t>GeoIKP</a:t>
            </a:r>
            <a:r>
              <a:rPr lang="en-US" sz="1200" dirty="0">
                <a:latin typeface="Lato" panose="020F0502020204030203" pitchFamily="34" charset="0"/>
                <a:ea typeface="Lato" panose="020F0502020204030203" pitchFamily="34" charset="0"/>
                <a:cs typeface="Lato" panose="020F0502020204030203" pitchFamily="34" charset="0"/>
              </a:rPr>
              <a:t> Best Practices. H2020 OPERANDUM project. </a:t>
            </a:r>
            <a:r>
              <a:rPr lang="en-US" sz="1200" dirty="0">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Link</a:t>
            </a:r>
            <a:r>
              <a:rPr lang="en-US" sz="1200" dirty="0">
                <a:latin typeface="Lato" panose="020F0502020204030203" pitchFamily="34" charset="0"/>
                <a:ea typeface="Lato" panose="020F0502020204030203" pitchFamily="34" charset="0"/>
                <a:cs typeface="Lato" panose="020F0502020204030203" pitchFamily="34" charset="0"/>
              </a:rPr>
              <a:t>.</a:t>
            </a:r>
            <a:br>
              <a:rPr lang="en-US" sz="1200" dirty="0">
                <a:latin typeface="Lato" panose="020F0502020204030203" pitchFamily="34" charset="0"/>
                <a:ea typeface="Lato" panose="020F0502020204030203" pitchFamily="34" charset="0"/>
                <a:cs typeface="Lato" panose="020F0502020204030203" pitchFamily="34" charset="0"/>
              </a:rPr>
            </a:br>
            <a:endParaRPr lang="en-US" sz="1200" dirty="0">
              <a:latin typeface="Lato" panose="020F0502020204030203" pitchFamily="34" charset="0"/>
              <a:ea typeface="Lato" panose="020F0502020204030203" pitchFamily="34" charset="0"/>
              <a:cs typeface="Lato" panose="020F0502020204030203" pitchFamily="34" charset="0"/>
            </a:endParaRPr>
          </a:p>
          <a:p>
            <a:pPr marL="171450" indent="-171450">
              <a:buFont typeface="Arial" panose="020B0604020202020204" pitchFamily="34" charset="0"/>
              <a:buChar char="•"/>
            </a:pPr>
            <a:endParaRPr lang="it-IT" sz="1200" b="1" dirty="0">
              <a:solidFill>
                <a:srgbClr val="FF8400"/>
              </a:solidFill>
              <a:latin typeface="Lato" panose="020F0502020204030203" pitchFamily="34" charset="0"/>
              <a:ea typeface="Lato" panose="020F0502020204030203" pitchFamily="34" charset="0"/>
              <a:cs typeface="Lato" panose="020F0502020204030203" pitchFamily="34" charset="0"/>
            </a:endParaRPr>
          </a:p>
          <a:p>
            <a:r>
              <a:rPr lang="it-IT" sz="1200" b="1" dirty="0">
                <a:solidFill>
                  <a:srgbClr val="FF8400"/>
                </a:solidFill>
                <a:latin typeface="Lato" panose="020F0502020204030203" pitchFamily="34" charset="0"/>
                <a:ea typeface="Lato" panose="020F0502020204030203" pitchFamily="34" charset="0"/>
                <a:cs typeface="Lato" panose="020F0502020204030203" pitchFamily="34" charset="0"/>
              </a:rPr>
              <a:t>OAL </a:t>
            </a:r>
            <a:r>
              <a:rPr lang="it-IT" sz="1200" b="1" dirty="0" err="1">
                <a:solidFill>
                  <a:srgbClr val="FF8400"/>
                </a:solidFill>
                <a:latin typeface="Lato" panose="020F0502020204030203" pitchFamily="34" charset="0"/>
                <a:ea typeface="Lato" panose="020F0502020204030203" pitchFamily="34" charset="0"/>
                <a:cs typeface="Lato" panose="020F0502020204030203" pitchFamily="34" charset="0"/>
              </a:rPr>
              <a:t>Italy</a:t>
            </a:r>
            <a:r>
              <a:rPr lang="it-IT" sz="1200" b="1" dirty="0">
                <a:solidFill>
                  <a:srgbClr val="FF8400"/>
                </a:solidFill>
                <a:latin typeface="Lato" panose="020F0502020204030203" pitchFamily="34" charset="0"/>
                <a:ea typeface="Lato" panose="020F0502020204030203" pitchFamily="34" charset="0"/>
                <a:cs typeface="Lato" panose="020F0502020204030203" pitchFamily="34" charset="0"/>
              </a:rPr>
              <a:t> (</a:t>
            </a:r>
            <a:r>
              <a:rPr lang="it-IT" sz="1200" b="1" dirty="0" err="1">
                <a:solidFill>
                  <a:srgbClr val="FF8400"/>
                </a:solidFill>
                <a:latin typeface="Lato" panose="020F0502020204030203" pitchFamily="34" charset="0"/>
                <a:ea typeface="Lato" panose="020F0502020204030203" pitchFamily="34" charset="0"/>
                <a:cs typeface="Lato" panose="020F0502020204030203" pitchFamily="34" charset="0"/>
              </a:rPr>
              <a:t>Artificial</a:t>
            </a:r>
            <a:r>
              <a:rPr lang="it-IT" sz="1200" b="1" dirty="0">
                <a:solidFill>
                  <a:srgbClr val="FF8400"/>
                </a:solidFill>
                <a:latin typeface="Lato" panose="020F0502020204030203" pitchFamily="34" charset="0"/>
                <a:ea typeface="Lato" panose="020F0502020204030203" pitchFamily="34" charset="0"/>
                <a:cs typeface="Lato" panose="020F0502020204030203" pitchFamily="34" charset="0"/>
              </a:rPr>
              <a:t> dune)</a:t>
            </a:r>
          </a:p>
          <a:p>
            <a:endParaRPr lang="it-IT" sz="1200" b="1" dirty="0">
              <a:solidFill>
                <a:srgbClr val="FF8400"/>
              </a:solidFill>
              <a:latin typeface="Lato" panose="020F0502020204030203" pitchFamily="34" charset="0"/>
              <a:ea typeface="Lato" panose="020F0502020204030203" pitchFamily="34" charset="0"/>
              <a:cs typeface="Lato" panose="020F0502020204030203" pitchFamily="34" charset="0"/>
            </a:endParaRP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Bishop A.W., 1955, The use of the Slip </a:t>
            </a:r>
            <a:r>
              <a:rPr lang="it-IT" sz="1100" dirty="0" err="1">
                <a:latin typeface="Lato" panose="020F0502020204030203" pitchFamily="34" charset="0"/>
                <a:ea typeface="Lato" panose="020F0502020204030203" pitchFamily="34" charset="0"/>
                <a:cs typeface="Lato" panose="020F0502020204030203" pitchFamily="34" charset="0"/>
              </a:rPr>
              <a:t>Circle</a:t>
            </a:r>
            <a:r>
              <a:rPr lang="it-IT" sz="1100" dirty="0">
                <a:latin typeface="Lato" panose="020F0502020204030203" pitchFamily="34" charset="0"/>
                <a:ea typeface="Lato" panose="020F0502020204030203" pitchFamily="34" charset="0"/>
                <a:cs typeface="Lato" panose="020F0502020204030203" pitchFamily="34" charset="0"/>
              </a:rPr>
              <a:t> in the </a:t>
            </a:r>
            <a:r>
              <a:rPr lang="it-IT" sz="1100" dirty="0" err="1">
                <a:latin typeface="Lato" panose="020F0502020204030203" pitchFamily="34" charset="0"/>
                <a:ea typeface="Lato" panose="020F0502020204030203" pitchFamily="34" charset="0"/>
                <a:cs typeface="Lato" panose="020F0502020204030203" pitchFamily="34" charset="0"/>
              </a:rPr>
              <a:t>Stability</a:t>
            </a:r>
            <a:r>
              <a:rPr lang="it-IT" sz="1100" dirty="0">
                <a:latin typeface="Lato" panose="020F0502020204030203" pitchFamily="34" charset="0"/>
                <a:ea typeface="Lato" panose="020F0502020204030203" pitchFamily="34" charset="0"/>
                <a:cs typeface="Lato" panose="020F0502020204030203" pitchFamily="34" charset="0"/>
              </a:rPr>
              <a:t> Analysis of </a:t>
            </a:r>
            <a:r>
              <a:rPr lang="it-IT" sz="1100" dirty="0" err="1">
                <a:latin typeface="Lato" panose="020F0502020204030203" pitchFamily="34" charset="0"/>
                <a:ea typeface="Lato" panose="020F0502020204030203" pitchFamily="34" charset="0"/>
                <a:cs typeface="Lato" panose="020F0502020204030203" pitchFamily="34" charset="0"/>
              </a:rPr>
              <a:t>Slopes</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Géotechnique</a:t>
            </a:r>
            <a:r>
              <a:rPr lang="it-IT" sz="1100" dirty="0">
                <a:latin typeface="Lato" panose="020F0502020204030203" pitchFamily="34" charset="0"/>
                <a:ea typeface="Lato" panose="020F0502020204030203" pitchFamily="34" charset="0"/>
                <a:cs typeface="Lato" panose="020F0502020204030203" pitchFamily="34" charset="0"/>
              </a:rPr>
              <a:t>, Volume 5, </a:t>
            </a:r>
            <a:r>
              <a:rPr lang="it-IT" sz="1100" dirty="0" err="1">
                <a:latin typeface="Lato" panose="020F0502020204030203" pitchFamily="34" charset="0"/>
                <a:ea typeface="Lato" panose="020F0502020204030203" pitchFamily="34" charset="0"/>
                <a:cs typeface="Lato" panose="020F0502020204030203" pitchFamily="34" charset="0"/>
              </a:rPr>
              <a:t>Issue</a:t>
            </a:r>
            <a:r>
              <a:rPr lang="it-IT" sz="1100" dirty="0">
                <a:latin typeface="Lato" panose="020F0502020204030203" pitchFamily="34" charset="0"/>
                <a:ea typeface="Lato" panose="020F0502020204030203" pitchFamily="34" charset="0"/>
                <a:cs typeface="Lato" panose="020F0502020204030203" pitchFamily="34" charset="0"/>
              </a:rPr>
              <a:t> 1, 01 March 1955 , pages 7 –17.</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Boccotti, P., 1997. Idraulica marittima. UTET.</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DM 17/01/2018 “Norme Tecniche per le Costruzioni”;</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EN 1997-1, 2004, </a:t>
            </a:r>
            <a:r>
              <a:rPr lang="it-IT" sz="1100" dirty="0" err="1">
                <a:latin typeface="Lato" panose="020F0502020204030203" pitchFamily="34" charset="0"/>
                <a:ea typeface="Lato" panose="020F0502020204030203" pitchFamily="34" charset="0"/>
                <a:cs typeface="Lato" panose="020F0502020204030203" pitchFamily="34" charset="0"/>
              </a:rPr>
              <a:t>Eurocode</a:t>
            </a:r>
            <a:r>
              <a:rPr lang="it-IT" sz="1100" dirty="0">
                <a:latin typeface="Lato" panose="020F0502020204030203" pitchFamily="34" charset="0"/>
                <a:ea typeface="Lato" panose="020F0502020204030203" pitchFamily="34" charset="0"/>
                <a:cs typeface="Lato" panose="020F0502020204030203" pitchFamily="34" charset="0"/>
              </a:rPr>
              <a:t> 7: </a:t>
            </a:r>
            <a:r>
              <a:rPr lang="it-IT" sz="1100" dirty="0" err="1">
                <a:latin typeface="Lato" panose="020F0502020204030203" pitchFamily="34" charset="0"/>
                <a:ea typeface="Lato" panose="020F0502020204030203" pitchFamily="34" charset="0"/>
                <a:cs typeface="Lato" panose="020F0502020204030203" pitchFamily="34" charset="0"/>
              </a:rPr>
              <a:t>Geotechnical</a:t>
            </a:r>
            <a:r>
              <a:rPr lang="it-IT" sz="1100" dirty="0">
                <a:latin typeface="Lato" panose="020F0502020204030203" pitchFamily="34" charset="0"/>
                <a:ea typeface="Lato" panose="020F0502020204030203" pitchFamily="34" charset="0"/>
                <a:cs typeface="Lato" panose="020F0502020204030203" pitchFamily="34" charset="0"/>
              </a:rPr>
              <a:t> design - Part 1: General rules (The </a:t>
            </a:r>
            <a:r>
              <a:rPr lang="it-IT" sz="1100" dirty="0" err="1">
                <a:latin typeface="Lato" panose="020F0502020204030203" pitchFamily="34" charset="0"/>
                <a:ea typeface="Lato" panose="020F0502020204030203" pitchFamily="34" charset="0"/>
                <a:cs typeface="Lato" panose="020F0502020204030203" pitchFamily="34" charset="0"/>
              </a:rPr>
              <a:t>European</a:t>
            </a:r>
            <a:r>
              <a:rPr lang="it-IT" sz="1100" dirty="0">
                <a:latin typeface="Lato" panose="020F0502020204030203" pitchFamily="34" charset="0"/>
                <a:ea typeface="Lato" panose="020F0502020204030203" pitchFamily="34" charset="0"/>
                <a:cs typeface="Lato" panose="020F0502020204030203" pitchFamily="34" charset="0"/>
              </a:rPr>
              <a:t> Union Per </a:t>
            </a:r>
            <a:r>
              <a:rPr lang="it-IT" sz="1100" dirty="0" err="1">
                <a:latin typeface="Lato" panose="020F0502020204030203" pitchFamily="34" charset="0"/>
                <a:ea typeface="Lato" panose="020F0502020204030203" pitchFamily="34" charset="0"/>
                <a:cs typeface="Lato" panose="020F0502020204030203" pitchFamily="34" charset="0"/>
              </a:rPr>
              <a:t>Regulation</a:t>
            </a:r>
            <a:r>
              <a:rPr lang="it-IT" sz="1100" dirty="0">
                <a:latin typeface="Lato" panose="020F0502020204030203" pitchFamily="34" charset="0"/>
                <a:ea typeface="Lato" panose="020F0502020204030203" pitchFamily="34" charset="0"/>
                <a:cs typeface="Lato" panose="020F0502020204030203" pitchFamily="34" charset="0"/>
              </a:rPr>
              <a:t> 305/2011, Directive 98/34/EC, Directive 2004/18/EC);</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Istruzioni per l’applicazione delle Norme tecniche per le costruzioni di cui al DM 17/01/2018 – Circolare 21 gennaio 2019 n°7.</a:t>
            </a:r>
          </a:p>
          <a:p>
            <a:pPr marL="171450" indent="-171450">
              <a:buClr>
                <a:srgbClr val="FF8400"/>
              </a:buClr>
              <a:buFont typeface="Arial" panose="020B0604020202020204" pitchFamily="34" charset="0"/>
              <a:buChar char="•"/>
            </a:pPr>
            <a:r>
              <a:rPr lang="it-IT" sz="1100" dirty="0" err="1">
                <a:latin typeface="Lato" panose="020F0502020204030203" pitchFamily="34" charset="0"/>
                <a:ea typeface="Lato" panose="020F0502020204030203" pitchFamily="34" charset="0"/>
                <a:cs typeface="Lato" panose="020F0502020204030203" pitchFamily="34" charset="0"/>
              </a:rPr>
              <a:t>Grisogono</a:t>
            </a:r>
            <a:r>
              <a:rPr lang="it-IT" sz="1100" dirty="0">
                <a:latin typeface="Lato" panose="020F0502020204030203" pitchFamily="34" charset="0"/>
                <a:ea typeface="Lato" panose="020F0502020204030203" pitchFamily="34" charset="0"/>
                <a:cs typeface="Lato" panose="020F0502020204030203" pitchFamily="34" charset="0"/>
              </a:rPr>
              <a:t> B. and </a:t>
            </a:r>
            <a:r>
              <a:rPr lang="it-IT" sz="1100" dirty="0" err="1">
                <a:latin typeface="Lato" panose="020F0502020204030203" pitchFamily="34" charset="0"/>
                <a:ea typeface="Lato" panose="020F0502020204030203" pitchFamily="34" charset="0"/>
                <a:cs typeface="Lato" panose="020F0502020204030203" pitchFamily="34" charset="0"/>
              </a:rPr>
              <a:t>Belušić</a:t>
            </a:r>
            <a:r>
              <a:rPr lang="it-IT" sz="1100" dirty="0">
                <a:latin typeface="Lato" panose="020F0502020204030203" pitchFamily="34" charset="0"/>
                <a:ea typeface="Lato" panose="020F0502020204030203" pitchFamily="34" charset="0"/>
                <a:cs typeface="Lato" panose="020F0502020204030203" pitchFamily="34" charset="0"/>
              </a:rPr>
              <a:t> D., 2009, A review of </a:t>
            </a:r>
            <a:r>
              <a:rPr lang="it-IT" sz="1100" dirty="0" err="1">
                <a:latin typeface="Lato" panose="020F0502020204030203" pitchFamily="34" charset="0"/>
                <a:ea typeface="Lato" panose="020F0502020204030203" pitchFamily="34" charset="0"/>
                <a:cs typeface="Lato" panose="020F0502020204030203" pitchFamily="34" charset="0"/>
              </a:rPr>
              <a:t>recent</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advances</a:t>
            </a:r>
            <a:r>
              <a:rPr lang="it-IT" sz="1100" dirty="0">
                <a:latin typeface="Lato" panose="020F0502020204030203" pitchFamily="34" charset="0"/>
                <a:ea typeface="Lato" panose="020F0502020204030203" pitchFamily="34" charset="0"/>
                <a:cs typeface="Lato" panose="020F0502020204030203" pitchFamily="34" charset="0"/>
              </a:rPr>
              <a:t> in </a:t>
            </a:r>
            <a:r>
              <a:rPr lang="it-IT" sz="1100" dirty="0" err="1">
                <a:latin typeface="Lato" panose="020F0502020204030203" pitchFamily="34" charset="0"/>
                <a:ea typeface="Lato" panose="020F0502020204030203" pitchFamily="34" charset="0"/>
                <a:cs typeface="Lato" panose="020F0502020204030203" pitchFamily="34" charset="0"/>
              </a:rPr>
              <a:t>understanding</a:t>
            </a:r>
            <a:r>
              <a:rPr lang="it-IT" sz="1100" dirty="0">
                <a:latin typeface="Lato" panose="020F0502020204030203" pitchFamily="34" charset="0"/>
                <a:ea typeface="Lato" panose="020F0502020204030203" pitchFamily="34" charset="0"/>
                <a:cs typeface="Lato" panose="020F0502020204030203" pitchFamily="34" charset="0"/>
              </a:rPr>
              <a:t> the meso- and </a:t>
            </a:r>
            <a:r>
              <a:rPr lang="it-IT" sz="1100" dirty="0" err="1">
                <a:latin typeface="Lato" panose="020F0502020204030203" pitchFamily="34" charset="0"/>
                <a:ea typeface="Lato" panose="020F0502020204030203" pitchFamily="34" charset="0"/>
                <a:cs typeface="Lato" panose="020F0502020204030203" pitchFamily="34" charset="0"/>
              </a:rPr>
              <a:t>microscale</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properties</a:t>
            </a:r>
            <a:r>
              <a:rPr lang="it-IT" sz="1100" dirty="0">
                <a:latin typeface="Lato" panose="020F0502020204030203" pitchFamily="34" charset="0"/>
                <a:ea typeface="Lato" panose="020F0502020204030203" pitchFamily="34" charset="0"/>
                <a:cs typeface="Lato" panose="020F0502020204030203" pitchFamily="34" charset="0"/>
              </a:rPr>
              <a:t> of the severe Bora wind. </a:t>
            </a:r>
            <a:r>
              <a:rPr lang="it-IT" sz="1100" dirty="0" err="1">
                <a:latin typeface="Lato" panose="020F0502020204030203" pitchFamily="34" charset="0"/>
                <a:ea typeface="Lato" panose="020F0502020204030203" pitchFamily="34" charset="0"/>
                <a:cs typeface="Lato" panose="020F0502020204030203" pitchFamily="34" charset="0"/>
              </a:rPr>
              <a:t>Tellus</a:t>
            </a:r>
            <a:r>
              <a:rPr lang="it-IT" sz="1100" dirty="0">
                <a:latin typeface="Lato" panose="020F0502020204030203" pitchFamily="34" charset="0"/>
                <a:ea typeface="Lato" panose="020F0502020204030203" pitchFamily="34" charset="0"/>
                <a:cs typeface="Lato" panose="020F0502020204030203" pitchFamily="34" charset="0"/>
              </a:rPr>
              <a:t> A, 61 (2009), pp. 1-16.</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Lancellotta </a:t>
            </a:r>
            <a:r>
              <a:rPr lang="it-IT" sz="1100" dirty="0" err="1">
                <a:latin typeface="Lato" panose="020F0502020204030203" pitchFamily="34" charset="0"/>
                <a:ea typeface="Lato" panose="020F0502020204030203" pitchFamily="34" charset="0"/>
                <a:cs typeface="Lato" panose="020F0502020204030203" pitchFamily="34" charset="0"/>
              </a:rPr>
              <a:t>R</a:t>
            </a:r>
            <a:r>
              <a:rPr lang="it-IT" sz="1100" dirty="0">
                <a:latin typeface="Lato" panose="020F0502020204030203" pitchFamily="34" charset="0"/>
                <a:ea typeface="Lato" panose="020F0502020204030203" pitchFamily="34" charset="0"/>
                <a:cs typeface="Lato" panose="020F0502020204030203" pitchFamily="34" charset="0"/>
              </a:rPr>
              <a:t>., 2004, Geotecnica, Zanichelli, Bologna.</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Lionello et al., 2012,. Severe marine </a:t>
            </a:r>
            <a:r>
              <a:rPr lang="it-IT" sz="1100" dirty="0" err="1">
                <a:latin typeface="Lato" panose="020F0502020204030203" pitchFamily="34" charset="0"/>
                <a:ea typeface="Lato" panose="020F0502020204030203" pitchFamily="34" charset="0"/>
                <a:cs typeface="Lato" panose="020F0502020204030203" pitchFamily="34" charset="0"/>
              </a:rPr>
              <a:t>storms</a:t>
            </a:r>
            <a:r>
              <a:rPr lang="it-IT" sz="1100" dirty="0">
                <a:latin typeface="Lato" panose="020F0502020204030203" pitchFamily="34" charset="0"/>
                <a:ea typeface="Lato" panose="020F0502020204030203" pitchFamily="34" charset="0"/>
                <a:cs typeface="Lato" panose="020F0502020204030203" pitchFamily="34" charset="0"/>
              </a:rPr>
              <a:t> in the Northern </a:t>
            </a:r>
            <a:r>
              <a:rPr lang="it-IT" sz="1100" dirty="0" err="1">
                <a:latin typeface="Lato" panose="020F0502020204030203" pitchFamily="34" charset="0"/>
                <a:ea typeface="Lato" panose="020F0502020204030203" pitchFamily="34" charset="0"/>
                <a:cs typeface="Lato" panose="020F0502020204030203" pitchFamily="34" charset="0"/>
              </a:rPr>
              <a:t>Adriatic</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Characteristics</a:t>
            </a:r>
            <a:r>
              <a:rPr lang="it-IT" sz="1100" dirty="0">
                <a:latin typeface="Lato" panose="020F0502020204030203" pitchFamily="34" charset="0"/>
                <a:ea typeface="Lato" panose="020F0502020204030203" pitchFamily="34" charset="0"/>
                <a:cs typeface="Lato" panose="020F0502020204030203" pitchFamily="34" charset="0"/>
              </a:rPr>
              <a:t> and trends. </a:t>
            </a:r>
            <a:r>
              <a:rPr lang="it-IT" sz="1100" dirty="0" err="1">
                <a:latin typeface="Lato" panose="020F0502020204030203" pitchFamily="34" charset="0"/>
                <a:ea typeface="Lato" panose="020F0502020204030203" pitchFamily="34" charset="0"/>
                <a:cs typeface="Lato" panose="020F0502020204030203" pitchFamily="34" charset="0"/>
              </a:rPr>
              <a:t>Physics</a:t>
            </a:r>
            <a:r>
              <a:rPr lang="it-IT" sz="1100" dirty="0">
                <a:latin typeface="Lato" panose="020F0502020204030203" pitchFamily="34" charset="0"/>
                <a:ea typeface="Lato" panose="020F0502020204030203" pitchFamily="34" charset="0"/>
                <a:cs typeface="Lato" panose="020F0502020204030203" pitchFamily="34" charset="0"/>
              </a:rPr>
              <a:t> and </a:t>
            </a:r>
            <a:r>
              <a:rPr lang="it-IT" sz="1100" dirty="0" err="1">
                <a:latin typeface="Lato" panose="020F0502020204030203" pitchFamily="34" charset="0"/>
                <a:ea typeface="Lato" panose="020F0502020204030203" pitchFamily="34" charset="0"/>
                <a:cs typeface="Lato" panose="020F0502020204030203" pitchFamily="34" charset="0"/>
              </a:rPr>
              <a:t>Chemistry</a:t>
            </a:r>
            <a:r>
              <a:rPr lang="it-IT" sz="1100" dirty="0">
                <a:latin typeface="Lato" panose="020F0502020204030203" pitchFamily="34" charset="0"/>
                <a:ea typeface="Lato" panose="020F0502020204030203" pitchFamily="34" charset="0"/>
                <a:cs typeface="Lato" panose="020F0502020204030203" pitchFamily="34" charset="0"/>
              </a:rPr>
              <a:t> of the Earth, Parts A/B/C. 40. 93-105. 10.1016/j.pce.2010.10.002. </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Mendoza E.T. and Jimenez J.A., 2004. </a:t>
            </a:r>
            <a:r>
              <a:rPr lang="it-IT" sz="1100" dirty="0" err="1">
                <a:latin typeface="Lato" panose="020F0502020204030203" pitchFamily="34" charset="0"/>
                <a:ea typeface="Lato" panose="020F0502020204030203" pitchFamily="34" charset="0"/>
                <a:cs typeface="Lato" panose="020F0502020204030203" pitchFamily="34" charset="0"/>
              </a:rPr>
              <a:t>Factors</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controlling</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vulnerability</a:t>
            </a:r>
            <a:r>
              <a:rPr lang="it-IT" sz="1100" dirty="0">
                <a:latin typeface="Lato" panose="020F0502020204030203" pitchFamily="34" charset="0"/>
                <a:ea typeface="Lato" panose="020F0502020204030203" pitchFamily="34" charset="0"/>
                <a:cs typeface="Lato" panose="020F0502020204030203" pitchFamily="34" charset="0"/>
              </a:rPr>
              <a:t> to </a:t>
            </a:r>
            <a:r>
              <a:rPr lang="it-IT" sz="1100" dirty="0" err="1">
                <a:latin typeface="Lato" panose="020F0502020204030203" pitchFamily="34" charset="0"/>
                <a:ea typeface="Lato" panose="020F0502020204030203" pitchFamily="34" charset="0"/>
                <a:cs typeface="Lato" panose="020F0502020204030203" pitchFamily="34" charset="0"/>
              </a:rPr>
              <a:t>storm</a:t>
            </a:r>
            <a:r>
              <a:rPr lang="it-IT" sz="1100" dirty="0">
                <a:latin typeface="Lato" panose="020F0502020204030203" pitchFamily="34" charset="0"/>
                <a:ea typeface="Lato" panose="020F0502020204030203" pitchFamily="34" charset="0"/>
                <a:cs typeface="Lato" panose="020F0502020204030203" pitchFamily="34" charset="0"/>
              </a:rPr>
              <a:t> impacts </a:t>
            </a:r>
            <a:r>
              <a:rPr lang="it-IT" sz="1100" dirty="0" err="1">
                <a:latin typeface="Lato" panose="020F0502020204030203" pitchFamily="34" charset="0"/>
                <a:ea typeface="Lato" panose="020F0502020204030203" pitchFamily="34" charset="0"/>
                <a:cs typeface="Lato" panose="020F0502020204030203" pitchFamily="34" charset="0"/>
              </a:rPr>
              <a:t>along</a:t>
            </a:r>
            <a:r>
              <a:rPr lang="it-IT" sz="1100" dirty="0">
                <a:latin typeface="Lato" panose="020F0502020204030203" pitchFamily="34" charset="0"/>
                <a:ea typeface="Lato" panose="020F0502020204030203" pitchFamily="34" charset="0"/>
                <a:cs typeface="Lato" panose="020F0502020204030203" pitchFamily="34" charset="0"/>
              </a:rPr>
              <a:t> the </a:t>
            </a:r>
            <a:r>
              <a:rPr lang="it-IT" sz="1100" dirty="0" err="1">
                <a:latin typeface="Lato" panose="020F0502020204030203" pitchFamily="34" charset="0"/>
                <a:ea typeface="Lato" panose="020F0502020204030203" pitchFamily="34" charset="0"/>
                <a:cs typeface="Lato" panose="020F0502020204030203" pitchFamily="34" charset="0"/>
              </a:rPr>
              <a:t>Catalonian</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coast</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Proceedings</a:t>
            </a:r>
            <a:r>
              <a:rPr lang="it-IT" sz="1100" dirty="0">
                <a:latin typeface="Lato" panose="020F0502020204030203" pitchFamily="34" charset="0"/>
                <a:ea typeface="Lato" panose="020F0502020204030203" pitchFamily="34" charset="0"/>
                <a:cs typeface="Lato" panose="020F0502020204030203" pitchFamily="34" charset="0"/>
              </a:rPr>
              <a:t> International Conference of </a:t>
            </a:r>
            <a:r>
              <a:rPr lang="it-IT" sz="1100" dirty="0" err="1">
                <a:latin typeface="Lato" panose="020F0502020204030203" pitchFamily="34" charset="0"/>
                <a:ea typeface="Lato" panose="020F0502020204030203" pitchFamily="34" charset="0"/>
                <a:cs typeface="Lato" panose="020F0502020204030203" pitchFamily="34" charset="0"/>
              </a:rPr>
              <a:t>Coastal</a:t>
            </a:r>
            <a:r>
              <a:rPr lang="it-IT" sz="1100" dirty="0">
                <a:latin typeface="Lato" panose="020F0502020204030203" pitchFamily="34" charset="0"/>
                <a:ea typeface="Lato" panose="020F0502020204030203" pitchFamily="34" charset="0"/>
                <a:cs typeface="Lato" panose="020F0502020204030203" pitchFamily="34" charset="0"/>
              </a:rPr>
              <a:t> Engineering, </a:t>
            </a:r>
            <a:r>
              <a:rPr lang="it-IT" sz="1100" dirty="0" err="1">
                <a:latin typeface="Lato" panose="020F0502020204030203" pitchFamily="34" charset="0"/>
                <a:ea typeface="Lato" panose="020F0502020204030203" pitchFamily="34" charset="0"/>
                <a:cs typeface="Lato" panose="020F0502020204030203" pitchFamily="34" charset="0"/>
              </a:rPr>
              <a:t>Lisbon</a:t>
            </a:r>
            <a:r>
              <a:rPr lang="it-IT" sz="1100" dirty="0">
                <a:latin typeface="Lato" panose="020F0502020204030203" pitchFamily="34" charset="0"/>
                <a:ea typeface="Lato" panose="020F0502020204030203" pitchFamily="34" charset="0"/>
                <a:cs typeface="Lato" panose="020F0502020204030203" pitchFamily="34" charset="0"/>
              </a:rPr>
              <a:t>, pp. 3087-3099.</a:t>
            </a:r>
          </a:p>
          <a:p>
            <a:pPr marL="171450" indent="-171450">
              <a:buClr>
                <a:srgbClr val="FF8400"/>
              </a:buClr>
              <a:buFont typeface="Arial" panose="020B0604020202020204" pitchFamily="34" charset="0"/>
              <a:buChar char="•"/>
            </a:pPr>
            <a:r>
              <a:rPr lang="it-IT" sz="1100" dirty="0" err="1">
                <a:latin typeface="Lato" panose="020F0502020204030203" pitchFamily="34" charset="0"/>
                <a:ea typeface="Lato" panose="020F0502020204030203" pitchFamily="34" charset="0"/>
                <a:cs typeface="Lato" panose="020F0502020204030203" pitchFamily="34" charset="0"/>
              </a:rPr>
              <a:t>Mononobe</a:t>
            </a:r>
            <a:r>
              <a:rPr lang="it-IT" sz="1100" dirty="0">
                <a:latin typeface="Lato" panose="020F0502020204030203" pitchFamily="34" charset="0"/>
                <a:ea typeface="Lato" panose="020F0502020204030203" pitchFamily="34" charset="0"/>
                <a:cs typeface="Lato" panose="020F0502020204030203" pitchFamily="34" charset="0"/>
              </a:rPr>
              <a:t> N., 1929, </a:t>
            </a:r>
            <a:r>
              <a:rPr lang="it-IT" sz="1100" dirty="0" err="1">
                <a:latin typeface="Lato" panose="020F0502020204030203" pitchFamily="34" charset="0"/>
                <a:ea typeface="Lato" panose="020F0502020204030203" pitchFamily="34" charset="0"/>
                <a:cs typeface="Lato" panose="020F0502020204030203" pitchFamily="34" charset="0"/>
              </a:rPr>
              <a:t>Earthquake-proof</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construction</a:t>
            </a:r>
            <a:r>
              <a:rPr lang="it-IT" sz="1100" dirty="0">
                <a:latin typeface="Lato" panose="020F0502020204030203" pitchFamily="34" charset="0"/>
                <a:ea typeface="Lato" panose="020F0502020204030203" pitchFamily="34" charset="0"/>
                <a:cs typeface="Lato" panose="020F0502020204030203" pitchFamily="34" charset="0"/>
              </a:rPr>
              <a:t> of </a:t>
            </a:r>
            <a:r>
              <a:rPr lang="it-IT" sz="1100" dirty="0" err="1">
                <a:latin typeface="Lato" panose="020F0502020204030203" pitchFamily="34" charset="0"/>
                <a:ea typeface="Lato" panose="020F0502020204030203" pitchFamily="34" charset="0"/>
                <a:cs typeface="Lato" panose="020F0502020204030203" pitchFamily="34" charset="0"/>
              </a:rPr>
              <a:t>masonry</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dams</a:t>
            </a:r>
            <a:r>
              <a:rPr lang="it-IT" sz="1100" dirty="0">
                <a:latin typeface="Lato" panose="020F0502020204030203" pitchFamily="34" charset="0"/>
                <a:ea typeface="Lato" panose="020F0502020204030203" pitchFamily="34" charset="0"/>
                <a:cs typeface="Lato" panose="020F0502020204030203" pitchFamily="34" charset="0"/>
              </a:rPr>
              <a:t>, Proc. of World Engineering Conference, vol.9, p.275.</a:t>
            </a:r>
          </a:p>
          <a:p>
            <a:pPr marL="171450" indent="-171450">
              <a:buClr>
                <a:srgbClr val="FF8400"/>
              </a:buClr>
              <a:buFont typeface="Arial" panose="020B0604020202020204" pitchFamily="34" charset="0"/>
              <a:buChar char="•"/>
            </a:pPr>
            <a:r>
              <a:rPr lang="it-IT" sz="1100" dirty="0" err="1">
                <a:latin typeface="Lato" panose="020F0502020204030203" pitchFamily="34" charset="0"/>
                <a:ea typeface="Lato" panose="020F0502020204030203" pitchFamily="34" charset="0"/>
                <a:cs typeface="Lato" panose="020F0502020204030203" pitchFamily="34" charset="0"/>
              </a:rPr>
              <a:t>Okabe</a:t>
            </a:r>
            <a:r>
              <a:rPr lang="it-IT" sz="1100" dirty="0">
                <a:latin typeface="Lato" panose="020F0502020204030203" pitchFamily="34" charset="0"/>
                <a:ea typeface="Lato" panose="020F0502020204030203" pitchFamily="34" charset="0"/>
                <a:cs typeface="Lato" panose="020F0502020204030203" pitchFamily="34" charset="0"/>
              </a:rPr>
              <a:t> S., 1926, General theory of </a:t>
            </a:r>
            <a:r>
              <a:rPr lang="it-IT" sz="1100" dirty="0" err="1">
                <a:latin typeface="Lato" panose="020F0502020204030203" pitchFamily="34" charset="0"/>
                <a:ea typeface="Lato" panose="020F0502020204030203" pitchFamily="34" charset="0"/>
                <a:cs typeface="Lato" panose="020F0502020204030203" pitchFamily="34" charset="0"/>
              </a:rPr>
              <a:t>earth</a:t>
            </a:r>
            <a:r>
              <a:rPr lang="it-IT" sz="1100" dirty="0">
                <a:latin typeface="Lato" panose="020F0502020204030203" pitchFamily="34" charset="0"/>
                <a:ea typeface="Lato" panose="020F0502020204030203" pitchFamily="34" charset="0"/>
                <a:cs typeface="Lato" panose="020F0502020204030203" pitchFamily="34" charset="0"/>
              </a:rPr>
              <a:t> pressure, Journal of </a:t>
            </a:r>
            <a:r>
              <a:rPr lang="it-IT" sz="1100" dirty="0" err="1">
                <a:latin typeface="Lato" panose="020F0502020204030203" pitchFamily="34" charset="0"/>
                <a:ea typeface="Lato" panose="020F0502020204030203" pitchFamily="34" charset="0"/>
                <a:cs typeface="Lato" panose="020F0502020204030203" pitchFamily="34" charset="0"/>
              </a:rPr>
              <a:t>Japanese</a:t>
            </a:r>
            <a:r>
              <a:rPr lang="it-IT" sz="1100" dirty="0">
                <a:latin typeface="Lato" panose="020F0502020204030203" pitchFamily="34" charset="0"/>
                <a:ea typeface="Lato" panose="020F0502020204030203" pitchFamily="34" charset="0"/>
                <a:cs typeface="Lato" panose="020F0502020204030203" pitchFamily="34" charset="0"/>
              </a:rPr>
              <a:t> Society of </a:t>
            </a:r>
            <a:r>
              <a:rPr lang="it-IT" sz="1100" dirty="0" err="1">
                <a:latin typeface="Lato" panose="020F0502020204030203" pitchFamily="34" charset="0"/>
                <a:ea typeface="Lato" panose="020F0502020204030203" pitchFamily="34" charset="0"/>
                <a:cs typeface="Lato" panose="020F0502020204030203" pitchFamily="34" charset="0"/>
              </a:rPr>
              <a:t>Civil</a:t>
            </a:r>
            <a:r>
              <a:rPr lang="it-IT" sz="1100" dirty="0">
                <a:latin typeface="Lato" panose="020F0502020204030203" pitchFamily="34" charset="0"/>
                <a:ea typeface="Lato" panose="020F0502020204030203" pitchFamily="34" charset="0"/>
                <a:cs typeface="Lato" panose="020F0502020204030203" pitchFamily="34" charset="0"/>
              </a:rPr>
              <a:t> Engineering, </a:t>
            </a:r>
            <a:r>
              <a:rPr lang="it-IT" sz="1100" dirty="0" err="1">
                <a:latin typeface="Lato" panose="020F0502020204030203" pitchFamily="34" charset="0"/>
                <a:ea typeface="Lato" panose="020F0502020204030203" pitchFamily="34" charset="0"/>
                <a:cs typeface="Lato" panose="020F0502020204030203" pitchFamily="34" charset="0"/>
              </a:rPr>
              <a:t>Vol</a:t>
            </a:r>
            <a:r>
              <a:rPr lang="it-IT" sz="1100" dirty="0">
                <a:latin typeface="Lato" panose="020F0502020204030203" pitchFamily="34" charset="0"/>
                <a:ea typeface="Lato" panose="020F0502020204030203" pitchFamily="34" charset="0"/>
                <a:cs typeface="Lato" panose="020F0502020204030203" pitchFamily="34" charset="0"/>
              </a:rPr>
              <a:t> 12 No.1.</a:t>
            </a:r>
          </a:p>
          <a:p>
            <a:pPr marL="171450" indent="-171450">
              <a:buClr>
                <a:srgbClr val="FF8400"/>
              </a:buClr>
              <a:buFont typeface="Arial" panose="020B0604020202020204" pitchFamily="34" charset="0"/>
              <a:buChar char="•"/>
            </a:pPr>
            <a:r>
              <a:rPr lang="it-IT" sz="1100" dirty="0" err="1">
                <a:latin typeface="Lato" panose="020F0502020204030203" pitchFamily="34" charset="0"/>
                <a:ea typeface="Lato" panose="020F0502020204030203" pitchFamily="34" charset="0"/>
                <a:cs typeface="Lato" panose="020F0502020204030203" pitchFamily="34" charset="0"/>
              </a:rPr>
              <a:t>Pasarić</a:t>
            </a:r>
            <a:r>
              <a:rPr lang="it-IT" sz="1100" dirty="0">
                <a:latin typeface="Lato" panose="020F0502020204030203" pitchFamily="34" charset="0"/>
                <a:ea typeface="Lato" panose="020F0502020204030203" pitchFamily="34" charset="0"/>
                <a:cs typeface="Lato" panose="020F0502020204030203" pitchFamily="34" charset="0"/>
              </a:rPr>
              <a:t> Z., </a:t>
            </a:r>
            <a:r>
              <a:rPr lang="it-IT" sz="1100" dirty="0" err="1">
                <a:latin typeface="Lato" panose="020F0502020204030203" pitchFamily="34" charset="0"/>
                <a:ea typeface="Lato" panose="020F0502020204030203" pitchFamily="34" charset="0"/>
                <a:cs typeface="Lato" panose="020F0502020204030203" pitchFamily="34" charset="0"/>
              </a:rPr>
              <a:t>Belušić</a:t>
            </a:r>
            <a:r>
              <a:rPr lang="it-IT" sz="1100" dirty="0">
                <a:latin typeface="Lato" panose="020F0502020204030203" pitchFamily="34" charset="0"/>
                <a:ea typeface="Lato" panose="020F0502020204030203" pitchFamily="34" charset="0"/>
                <a:cs typeface="Lato" panose="020F0502020204030203" pitchFamily="34" charset="0"/>
              </a:rPr>
              <a:t> D., Chiggiato J., </a:t>
            </a:r>
            <a:r>
              <a:rPr lang="it-IT" sz="1100" dirty="0" err="1">
                <a:latin typeface="Lato" panose="020F0502020204030203" pitchFamily="34" charset="0"/>
                <a:ea typeface="Lato" panose="020F0502020204030203" pitchFamily="34" charset="0"/>
                <a:cs typeface="Lato" panose="020F0502020204030203" pitchFamily="34" charset="0"/>
              </a:rPr>
              <a:t>Orographic</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effects</a:t>
            </a:r>
            <a:r>
              <a:rPr lang="it-IT" sz="1100" dirty="0">
                <a:latin typeface="Lato" panose="020F0502020204030203" pitchFamily="34" charset="0"/>
                <a:ea typeface="Lato" panose="020F0502020204030203" pitchFamily="34" charset="0"/>
                <a:cs typeface="Lato" panose="020F0502020204030203" pitchFamily="34" charset="0"/>
              </a:rPr>
              <a:t> on </a:t>
            </a:r>
            <a:r>
              <a:rPr lang="it-IT" sz="1100" dirty="0" err="1">
                <a:latin typeface="Lato" panose="020F0502020204030203" pitchFamily="34" charset="0"/>
                <a:ea typeface="Lato" panose="020F0502020204030203" pitchFamily="34" charset="0"/>
                <a:cs typeface="Lato" panose="020F0502020204030203" pitchFamily="34" charset="0"/>
              </a:rPr>
              <a:t>meteorological</a:t>
            </a:r>
            <a:r>
              <a:rPr lang="it-IT" sz="1100" dirty="0">
                <a:latin typeface="Lato" panose="020F0502020204030203" pitchFamily="34" charset="0"/>
                <a:ea typeface="Lato" panose="020F0502020204030203" pitchFamily="34" charset="0"/>
                <a:cs typeface="Lato" panose="020F0502020204030203" pitchFamily="34" charset="0"/>
              </a:rPr>
              <a:t> fields over the </a:t>
            </a:r>
            <a:r>
              <a:rPr lang="it-IT" sz="1100" dirty="0" err="1">
                <a:latin typeface="Lato" panose="020F0502020204030203" pitchFamily="34" charset="0"/>
                <a:ea typeface="Lato" panose="020F0502020204030203" pitchFamily="34" charset="0"/>
                <a:cs typeface="Lato" panose="020F0502020204030203" pitchFamily="34" charset="0"/>
              </a:rPr>
              <a:t>Adriatic</a:t>
            </a:r>
            <a:r>
              <a:rPr lang="it-IT" sz="1100" dirty="0">
                <a:latin typeface="Lato" panose="020F0502020204030203" pitchFamily="34" charset="0"/>
                <a:ea typeface="Lato" panose="020F0502020204030203" pitchFamily="34" charset="0"/>
                <a:cs typeface="Lato" panose="020F0502020204030203" pitchFamily="34" charset="0"/>
              </a:rPr>
              <a:t> from </a:t>
            </a:r>
            <a:r>
              <a:rPr lang="it-IT" sz="1100" dirty="0" err="1">
                <a:latin typeface="Lato" panose="020F0502020204030203" pitchFamily="34" charset="0"/>
                <a:ea typeface="Lato" panose="020F0502020204030203" pitchFamily="34" charset="0"/>
                <a:cs typeface="Lato" panose="020F0502020204030203" pitchFamily="34" charset="0"/>
              </a:rPr>
              <a:t>different</a:t>
            </a:r>
            <a:r>
              <a:rPr lang="it-IT" sz="1100" dirty="0">
                <a:latin typeface="Lato" panose="020F0502020204030203" pitchFamily="34" charset="0"/>
                <a:ea typeface="Lato" panose="020F0502020204030203" pitchFamily="34" charset="0"/>
                <a:cs typeface="Lato" panose="020F0502020204030203" pitchFamily="34" charset="0"/>
              </a:rPr>
              <a:t> models. J. Marine </a:t>
            </a:r>
            <a:r>
              <a:rPr lang="it-IT" sz="1100" dirty="0" err="1">
                <a:latin typeface="Lato" panose="020F0502020204030203" pitchFamily="34" charset="0"/>
                <a:ea typeface="Lato" panose="020F0502020204030203" pitchFamily="34" charset="0"/>
                <a:cs typeface="Lato" panose="020F0502020204030203" pitchFamily="34" charset="0"/>
              </a:rPr>
              <a:t>Syst</a:t>
            </a:r>
            <a:r>
              <a:rPr lang="it-IT" sz="1100" dirty="0">
                <a:latin typeface="Lato" panose="020F0502020204030203" pitchFamily="34" charset="0"/>
                <a:ea typeface="Lato" panose="020F0502020204030203" pitchFamily="34" charset="0"/>
                <a:cs typeface="Lato" panose="020F0502020204030203" pitchFamily="34" charset="0"/>
              </a:rPr>
              <a:t>., 78 (2009), pp. S90-S100.</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Rankine W.J.M., 1857, On the </a:t>
            </a:r>
            <a:r>
              <a:rPr lang="it-IT" sz="1100" dirty="0" err="1">
                <a:latin typeface="Lato" panose="020F0502020204030203" pitchFamily="34" charset="0"/>
                <a:ea typeface="Lato" panose="020F0502020204030203" pitchFamily="34" charset="0"/>
                <a:cs typeface="Lato" panose="020F0502020204030203" pitchFamily="34" charset="0"/>
              </a:rPr>
              <a:t>stability</a:t>
            </a:r>
            <a:r>
              <a:rPr lang="it-IT" sz="1100" dirty="0">
                <a:latin typeface="Lato" panose="020F0502020204030203" pitchFamily="34" charset="0"/>
                <a:ea typeface="Lato" panose="020F0502020204030203" pitchFamily="34" charset="0"/>
                <a:cs typeface="Lato" panose="020F0502020204030203" pitchFamily="34" charset="0"/>
              </a:rPr>
              <a:t> of </a:t>
            </a:r>
            <a:r>
              <a:rPr lang="it-IT" sz="1100" dirty="0" err="1">
                <a:latin typeface="Lato" panose="020F0502020204030203" pitchFamily="34" charset="0"/>
                <a:ea typeface="Lato" panose="020F0502020204030203" pitchFamily="34" charset="0"/>
                <a:cs typeface="Lato" panose="020F0502020204030203" pitchFamily="34" charset="0"/>
              </a:rPr>
              <a:t>loose</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earth</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Philosophical</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transactions</a:t>
            </a:r>
            <a:r>
              <a:rPr lang="it-IT" sz="1100" dirty="0">
                <a:latin typeface="Lato" panose="020F0502020204030203" pitchFamily="34" charset="0"/>
                <a:ea typeface="Lato" panose="020F0502020204030203" pitchFamily="34" charset="0"/>
                <a:cs typeface="Lato" panose="020F0502020204030203" pitchFamily="34" charset="0"/>
              </a:rPr>
              <a:t>, Royal Society, London.</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Rapporto </a:t>
            </a:r>
            <a:r>
              <a:rPr lang="it-IT" sz="1100" dirty="0" err="1">
                <a:latin typeface="Lato" panose="020F0502020204030203" pitchFamily="34" charset="0"/>
                <a:ea typeface="Lato" panose="020F0502020204030203" pitchFamily="34" charset="0"/>
                <a:cs typeface="Lato" panose="020F0502020204030203" pitchFamily="34" charset="0"/>
              </a:rPr>
              <a:t>IdroMeteoClima</a:t>
            </a:r>
            <a:r>
              <a:rPr lang="it-IT" sz="1100" dirty="0">
                <a:latin typeface="Lato" panose="020F0502020204030203" pitchFamily="34" charset="0"/>
                <a:ea typeface="Lato" panose="020F0502020204030203" pitchFamily="34" charset="0"/>
                <a:cs typeface="Lato" panose="020F0502020204030203" pitchFamily="34" charset="0"/>
              </a:rPr>
              <a:t> Emilia-Romagna, 2019, </a:t>
            </a:r>
            <a:r>
              <a:rPr lang="it-IT" sz="1100" dirty="0" err="1">
                <a:latin typeface="Lato" panose="020F0502020204030203" pitchFamily="34" charset="0"/>
                <a:ea typeface="Lato" panose="020F0502020204030203" pitchFamily="34" charset="0"/>
                <a:cs typeface="Lato" panose="020F0502020204030203" pitchFamily="34" charset="0"/>
              </a:rPr>
              <a:t>Arpae</a:t>
            </a:r>
            <a:r>
              <a:rPr lang="it-IT" sz="1100" dirty="0">
                <a:latin typeface="Lato" panose="020F0502020204030203" pitchFamily="34" charset="0"/>
                <a:ea typeface="Lato" panose="020F0502020204030203" pitchFamily="34" charset="0"/>
                <a:cs typeface="Lato" panose="020F0502020204030203" pitchFamily="34" charset="0"/>
              </a:rPr>
              <a:t> in press.</a:t>
            </a:r>
          </a:p>
          <a:p>
            <a:pPr marL="171450" indent="-171450">
              <a:buClr>
                <a:srgbClr val="FF8400"/>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Spencer, E., 1967, A </a:t>
            </a:r>
            <a:r>
              <a:rPr lang="it-IT" sz="1100" dirty="0" err="1">
                <a:latin typeface="Lato" panose="020F0502020204030203" pitchFamily="34" charset="0"/>
                <a:ea typeface="Lato" panose="020F0502020204030203" pitchFamily="34" charset="0"/>
                <a:cs typeface="Lato" panose="020F0502020204030203" pitchFamily="34" charset="0"/>
              </a:rPr>
              <a:t>method</a:t>
            </a:r>
            <a:r>
              <a:rPr lang="it-IT" sz="1100" dirty="0">
                <a:latin typeface="Lato" panose="020F0502020204030203" pitchFamily="34" charset="0"/>
                <a:ea typeface="Lato" panose="020F0502020204030203" pitchFamily="34" charset="0"/>
                <a:cs typeface="Lato" panose="020F0502020204030203" pitchFamily="34" charset="0"/>
              </a:rPr>
              <a:t> of </a:t>
            </a:r>
            <a:r>
              <a:rPr lang="it-IT" sz="1100" dirty="0" err="1">
                <a:latin typeface="Lato" panose="020F0502020204030203" pitchFamily="34" charset="0"/>
                <a:ea typeface="Lato" panose="020F0502020204030203" pitchFamily="34" charset="0"/>
                <a:cs typeface="Lato" panose="020F0502020204030203" pitchFamily="34" charset="0"/>
              </a:rPr>
              <a:t>analysis</a:t>
            </a:r>
            <a:r>
              <a:rPr lang="it-IT" sz="1100" dirty="0">
                <a:latin typeface="Lato" panose="020F0502020204030203" pitchFamily="34" charset="0"/>
                <a:ea typeface="Lato" panose="020F0502020204030203" pitchFamily="34" charset="0"/>
                <a:cs typeface="Lato" panose="020F0502020204030203" pitchFamily="34" charset="0"/>
              </a:rPr>
              <a:t> of the </a:t>
            </a:r>
            <a:r>
              <a:rPr lang="it-IT" sz="1100" dirty="0" err="1">
                <a:latin typeface="Lato" panose="020F0502020204030203" pitchFamily="34" charset="0"/>
                <a:ea typeface="Lato" panose="020F0502020204030203" pitchFamily="34" charset="0"/>
                <a:cs typeface="Lato" panose="020F0502020204030203" pitchFamily="34" charset="0"/>
              </a:rPr>
              <a:t>stability</a:t>
            </a:r>
            <a:r>
              <a:rPr lang="it-IT" sz="1100" dirty="0">
                <a:latin typeface="Lato" panose="020F0502020204030203" pitchFamily="34" charset="0"/>
                <a:ea typeface="Lato" panose="020F0502020204030203" pitchFamily="34" charset="0"/>
                <a:cs typeface="Lato" panose="020F0502020204030203" pitchFamily="34" charset="0"/>
              </a:rPr>
              <a:t> of </a:t>
            </a:r>
            <a:r>
              <a:rPr lang="it-IT" sz="1100" dirty="0" err="1">
                <a:latin typeface="Lato" panose="020F0502020204030203" pitchFamily="34" charset="0"/>
                <a:ea typeface="Lato" panose="020F0502020204030203" pitchFamily="34" charset="0"/>
                <a:cs typeface="Lato" panose="020F0502020204030203" pitchFamily="34" charset="0"/>
              </a:rPr>
              <a:t>embankments</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assuming</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parallel</a:t>
            </a:r>
            <a:r>
              <a:rPr lang="it-IT" sz="1100" dirty="0">
                <a:latin typeface="Lato" panose="020F0502020204030203" pitchFamily="34" charset="0"/>
                <a:ea typeface="Lato" panose="020F0502020204030203" pitchFamily="34" charset="0"/>
                <a:cs typeface="Lato" panose="020F0502020204030203" pitchFamily="34" charset="0"/>
              </a:rPr>
              <a:t> inter-slice </a:t>
            </a:r>
            <a:r>
              <a:rPr lang="it-IT" sz="1100" dirty="0" err="1">
                <a:latin typeface="Lato" panose="020F0502020204030203" pitchFamily="34" charset="0"/>
                <a:ea typeface="Lato" panose="020F0502020204030203" pitchFamily="34" charset="0"/>
                <a:cs typeface="Lato" panose="020F0502020204030203" pitchFamily="34" charset="0"/>
              </a:rPr>
              <a:t>forces</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Geotechnique</a:t>
            </a:r>
            <a:r>
              <a:rPr lang="it-IT" sz="1100" dirty="0">
                <a:latin typeface="Lato" panose="020F0502020204030203" pitchFamily="34" charset="0"/>
                <a:ea typeface="Lato" panose="020F0502020204030203" pitchFamily="34" charset="0"/>
                <a:cs typeface="Lato" panose="020F0502020204030203" pitchFamily="34" charset="0"/>
              </a:rPr>
              <a:t>, 17(1), 11–26.</a:t>
            </a:r>
          </a:p>
          <a:p>
            <a:pPr marL="171450" indent="-171450">
              <a:buClr>
                <a:srgbClr val="FF8400"/>
              </a:buClr>
              <a:buFont typeface="Arial" panose="020B0604020202020204" pitchFamily="34" charset="0"/>
              <a:buChar char="•"/>
            </a:pPr>
            <a:r>
              <a:rPr lang="it-IT" sz="1100" dirty="0" err="1">
                <a:latin typeface="Lato" panose="020F0502020204030203" pitchFamily="34" charset="0"/>
                <a:ea typeface="Lato" panose="020F0502020204030203" pitchFamily="34" charset="0"/>
                <a:cs typeface="Lato" panose="020F0502020204030203" pitchFamily="34" charset="0"/>
              </a:rPr>
              <a:t>Vesic</a:t>
            </a:r>
            <a:r>
              <a:rPr lang="it-IT" sz="1100" dirty="0">
                <a:latin typeface="Lato" panose="020F0502020204030203" pitchFamily="34" charset="0"/>
                <a:ea typeface="Lato" panose="020F0502020204030203" pitchFamily="34" charset="0"/>
                <a:cs typeface="Lato" panose="020F0502020204030203" pitchFamily="34" charset="0"/>
              </a:rPr>
              <a:t> A., 1975, </a:t>
            </a:r>
            <a:r>
              <a:rPr lang="it-IT" sz="1100" dirty="0" err="1">
                <a:latin typeface="Lato" panose="020F0502020204030203" pitchFamily="34" charset="0"/>
                <a:ea typeface="Lato" panose="020F0502020204030203" pitchFamily="34" charset="0"/>
                <a:cs typeface="Lato" panose="020F0502020204030203" pitchFamily="34" charset="0"/>
              </a:rPr>
              <a:t>Bearing</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capacity</a:t>
            </a:r>
            <a:r>
              <a:rPr lang="it-IT" sz="1100" dirty="0">
                <a:latin typeface="Lato" panose="020F0502020204030203" pitchFamily="34" charset="0"/>
                <a:ea typeface="Lato" panose="020F0502020204030203" pitchFamily="34" charset="0"/>
                <a:cs typeface="Lato" panose="020F0502020204030203" pitchFamily="34" charset="0"/>
              </a:rPr>
              <a:t> of </a:t>
            </a:r>
            <a:r>
              <a:rPr lang="it-IT" sz="1100" dirty="0" err="1">
                <a:latin typeface="Lato" panose="020F0502020204030203" pitchFamily="34" charset="0"/>
                <a:ea typeface="Lato" panose="020F0502020204030203" pitchFamily="34" charset="0"/>
                <a:cs typeface="Lato" panose="020F0502020204030203" pitchFamily="34" charset="0"/>
              </a:rPr>
              <a:t>shallow</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foundations</a:t>
            </a:r>
            <a:r>
              <a:rPr lang="it-IT" sz="1100" dirty="0">
                <a:latin typeface="Lato" panose="020F0502020204030203" pitchFamily="34" charset="0"/>
                <a:ea typeface="Lato" panose="020F0502020204030203" pitchFamily="34" charset="0"/>
                <a:cs typeface="Lato" panose="020F0502020204030203" pitchFamily="34" charset="0"/>
              </a:rPr>
              <a:t>, Foundation Engineering </a:t>
            </a:r>
            <a:r>
              <a:rPr lang="it-IT" sz="1100" dirty="0" err="1">
                <a:latin typeface="Lato" panose="020F0502020204030203" pitchFamily="34" charset="0"/>
                <a:ea typeface="Lato" panose="020F0502020204030203" pitchFamily="34" charset="0"/>
                <a:cs typeface="Lato" panose="020F0502020204030203" pitchFamily="34" charset="0"/>
              </a:rPr>
              <a:t>Handbook</a:t>
            </a:r>
            <a:r>
              <a:rPr lang="it-IT" sz="1100" dirty="0">
                <a:latin typeface="Lato" panose="020F0502020204030203" pitchFamily="34" charset="0"/>
                <a:ea typeface="Lato" panose="020F0502020204030203" pitchFamily="34" charset="0"/>
                <a:cs typeface="Lato" panose="020F0502020204030203" pitchFamily="34" charset="0"/>
              </a:rPr>
              <a:t>, New York.</a:t>
            </a:r>
          </a:p>
          <a:p>
            <a:pPr>
              <a:buClr>
                <a:srgbClr val="FF8400"/>
              </a:buClr>
            </a:pPr>
            <a:endParaRPr lang="it-IT" sz="1100" dirty="0">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1DA7CC66-281C-83E4-E3C0-38688674620F}"/>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27</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7000376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Further reading </a:t>
            </a:r>
            <a:endParaRPr lang="en-GB" sz="3200" dirty="0">
              <a:solidFill>
                <a:schemeClr val="bg1"/>
              </a:solidFill>
              <a:latin typeface="Lato"/>
              <a:ea typeface="Lato"/>
              <a:cs typeface="Lato"/>
            </a:endParaRPr>
          </a:p>
        </p:txBody>
      </p:sp>
      <p:sp>
        <p:nvSpPr>
          <p:cNvPr id="15" name="TextBox 14">
            <a:extLst>
              <a:ext uri="{FF2B5EF4-FFF2-40B4-BE49-F238E27FC236}">
                <a16:creationId xmlns:a16="http://schemas.microsoft.com/office/drawing/2014/main" id="{FD23CBA3-C241-48A4-B073-387D5E17E4AC}"/>
              </a:ext>
            </a:extLst>
          </p:cNvPr>
          <p:cNvSpPr txBox="1"/>
          <p:nvPr/>
        </p:nvSpPr>
        <p:spPr>
          <a:xfrm>
            <a:off x="141048" y="4552077"/>
            <a:ext cx="11305038" cy="1969770"/>
          </a:xfrm>
          <a:prstGeom prst="rect">
            <a:avLst/>
          </a:prstGeom>
          <a:noFill/>
        </p:spPr>
        <p:txBody>
          <a:bodyPr wrap="square">
            <a:spAutoFit/>
          </a:bodyPr>
          <a:lstStyle/>
          <a:p>
            <a:pPr>
              <a:buClr>
                <a:srgbClr val="FF8400"/>
              </a:buClr>
            </a:pPr>
            <a:r>
              <a:rPr lang="it-IT" sz="1200" b="1" dirty="0">
                <a:solidFill>
                  <a:srgbClr val="8DC549"/>
                </a:solidFill>
                <a:latin typeface="Lato" panose="020F0502020204030203" pitchFamily="34" charset="0"/>
                <a:ea typeface="Lato" panose="020F0502020204030203" pitchFamily="34" charset="0"/>
                <a:cs typeface="Lato" panose="020F0502020204030203" pitchFamily="34" charset="0"/>
              </a:rPr>
              <a:t>OAL Austria (</a:t>
            </a:r>
            <a:r>
              <a:rPr lang="it-IT" sz="1200" b="1" dirty="0" err="1">
                <a:solidFill>
                  <a:srgbClr val="8DC549"/>
                </a:solidFill>
                <a:latin typeface="Lato" panose="020F0502020204030203" pitchFamily="34" charset="0"/>
                <a:ea typeface="Lato" panose="020F0502020204030203" pitchFamily="34" charset="0"/>
                <a:cs typeface="Lato" panose="020F0502020204030203" pitchFamily="34" charset="0"/>
              </a:rPr>
              <a:t>Sealing</a:t>
            </a:r>
            <a:r>
              <a:rPr lang="it-IT" sz="1200" b="1" dirty="0">
                <a:solidFill>
                  <a:srgbClr val="8DC549"/>
                </a:solidFill>
                <a:latin typeface="Lato" panose="020F0502020204030203" pitchFamily="34" charset="0"/>
                <a:ea typeface="Lato" panose="020F0502020204030203" pitchFamily="34" charset="0"/>
                <a:cs typeface="Lato" panose="020F0502020204030203" pitchFamily="34" charset="0"/>
              </a:rPr>
              <a:t> of </a:t>
            </a:r>
            <a:r>
              <a:rPr lang="it-IT" sz="1200" b="1" dirty="0" err="1">
                <a:solidFill>
                  <a:srgbClr val="8DC549"/>
                </a:solidFill>
                <a:latin typeface="Lato" panose="020F0502020204030203" pitchFamily="34" charset="0"/>
                <a:ea typeface="Lato" panose="020F0502020204030203" pitchFamily="34" charset="0"/>
                <a:cs typeface="Lato" panose="020F0502020204030203" pitchFamily="34" charset="0"/>
              </a:rPr>
              <a:t>leaky</a:t>
            </a:r>
            <a:r>
              <a:rPr lang="it-IT" sz="1200" b="1" dirty="0">
                <a:solidFill>
                  <a:srgbClr val="8DC549"/>
                </a:solidFill>
                <a:latin typeface="Lato" panose="020F0502020204030203" pitchFamily="34" charset="0"/>
                <a:ea typeface="Lato" panose="020F0502020204030203" pitchFamily="34" charset="0"/>
                <a:cs typeface="Lato" panose="020F0502020204030203" pitchFamily="34" charset="0"/>
              </a:rPr>
              <a:t> streams) </a:t>
            </a:r>
          </a:p>
          <a:p>
            <a:pPr marL="171450" indent="-171450">
              <a:buClr>
                <a:srgbClr val="8DC549"/>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Iverson R.M., 2000, </a:t>
            </a:r>
            <a:r>
              <a:rPr lang="it-IT" sz="1100" dirty="0" err="1">
                <a:latin typeface="Lato" panose="020F0502020204030203" pitchFamily="34" charset="0"/>
                <a:ea typeface="Lato" panose="020F0502020204030203" pitchFamily="34" charset="0"/>
                <a:cs typeface="Lato" panose="020F0502020204030203" pitchFamily="34" charset="0"/>
              </a:rPr>
              <a:t>Landslide</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triggering</a:t>
            </a:r>
            <a:r>
              <a:rPr lang="it-IT" sz="1100" dirty="0">
                <a:latin typeface="Lato" panose="020F0502020204030203" pitchFamily="34" charset="0"/>
                <a:ea typeface="Lato" panose="020F0502020204030203" pitchFamily="34" charset="0"/>
                <a:cs typeface="Lato" panose="020F0502020204030203" pitchFamily="34" charset="0"/>
              </a:rPr>
              <a:t> by </a:t>
            </a:r>
            <a:r>
              <a:rPr lang="it-IT" sz="1100" dirty="0" err="1">
                <a:latin typeface="Lato" panose="020F0502020204030203" pitchFamily="34" charset="0"/>
                <a:ea typeface="Lato" panose="020F0502020204030203" pitchFamily="34" charset="0"/>
                <a:cs typeface="Lato" panose="020F0502020204030203" pitchFamily="34" charset="0"/>
              </a:rPr>
              <a:t>rain</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infiltration</a:t>
            </a:r>
            <a:r>
              <a:rPr lang="it-IT" sz="1100" dirty="0">
                <a:latin typeface="Lato" panose="020F0502020204030203" pitchFamily="34" charset="0"/>
                <a:ea typeface="Lato" panose="020F0502020204030203" pitchFamily="34" charset="0"/>
                <a:cs typeface="Lato" panose="020F0502020204030203" pitchFamily="34" charset="0"/>
              </a:rPr>
              <a:t>: Water </a:t>
            </a:r>
            <a:r>
              <a:rPr lang="it-IT" sz="1100" dirty="0" err="1">
                <a:latin typeface="Lato" panose="020F0502020204030203" pitchFamily="34" charset="0"/>
                <a:ea typeface="Lato" panose="020F0502020204030203" pitchFamily="34" charset="0"/>
                <a:cs typeface="Lato" panose="020F0502020204030203" pitchFamily="34" charset="0"/>
              </a:rPr>
              <a:t>Resources</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Research</a:t>
            </a:r>
            <a:r>
              <a:rPr lang="it-IT" sz="1100" dirty="0">
                <a:latin typeface="Lato" panose="020F0502020204030203" pitchFamily="34" charset="0"/>
                <a:ea typeface="Lato" panose="020F0502020204030203" pitchFamily="34" charset="0"/>
                <a:cs typeface="Lato" panose="020F0502020204030203" pitchFamily="34" charset="0"/>
              </a:rPr>
              <a:t>, 36(7), 1897–1910. </a:t>
            </a:r>
          </a:p>
          <a:p>
            <a:pPr marL="171450" indent="-171450">
              <a:buClr>
                <a:srgbClr val="8DC549"/>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Savage W.Z., </a:t>
            </a:r>
            <a:r>
              <a:rPr lang="it-IT" sz="1100" dirty="0" err="1">
                <a:latin typeface="Lato" panose="020F0502020204030203" pitchFamily="34" charset="0"/>
                <a:ea typeface="Lato" panose="020F0502020204030203" pitchFamily="34" charset="0"/>
                <a:cs typeface="Lato" panose="020F0502020204030203" pitchFamily="34" charset="0"/>
              </a:rPr>
              <a:t>Godt</a:t>
            </a:r>
            <a:r>
              <a:rPr lang="it-IT" sz="1100" dirty="0">
                <a:latin typeface="Lato" panose="020F0502020204030203" pitchFamily="34" charset="0"/>
                <a:ea typeface="Lato" panose="020F0502020204030203" pitchFamily="34" charset="0"/>
                <a:cs typeface="Lato" panose="020F0502020204030203" pitchFamily="34" charset="0"/>
              </a:rPr>
              <a:t> J.W., and Baum R.L., 2004, </a:t>
            </a:r>
            <a:r>
              <a:rPr lang="it-IT" sz="1100" dirty="0" err="1">
                <a:latin typeface="Lato" panose="020F0502020204030203" pitchFamily="34" charset="0"/>
                <a:ea typeface="Lato" panose="020F0502020204030203" pitchFamily="34" charset="0"/>
                <a:cs typeface="Lato" panose="020F0502020204030203" pitchFamily="34" charset="0"/>
              </a:rPr>
              <a:t>Modelling</a:t>
            </a:r>
            <a:r>
              <a:rPr lang="it-IT" sz="1100" dirty="0">
                <a:latin typeface="Lato" panose="020F0502020204030203" pitchFamily="34" charset="0"/>
                <a:ea typeface="Lato" panose="020F0502020204030203" pitchFamily="34" charset="0"/>
                <a:cs typeface="Lato" panose="020F0502020204030203" pitchFamily="34" charset="0"/>
              </a:rPr>
              <a:t> time-</a:t>
            </a:r>
            <a:r>
              <a:rPr lang="it-IT" sz="1100" dirty="0" err="1">
                <a:latin typeface="Lato" panose="020F0502020204030203" pitchFamily="34" charset="0"/>
                <a:ea typeface="Lato" panose="020F0502020204030203" pitchFamily="34" charset="0"/>
                <a:cs typeface="Lato" panose="020F0502020204030203" pitchFamily="34" charset="0"/>
              </a:rPr>
              <a:t>dependent</a:t>
            </a:r>
            <a:r>
              <a:rPr lang="it-IT" sz="1100" dirty="0">
                <a:latin typeface="Lato" panose="020F0502020204030203" pitchFamily="34" charset="0"/>
                <a:ea typeface="Lato" panose="020F0502020204030203" pitchFamily="34" charset="0"/>
                <a:cs typeface="Lato" panose="020F0502020204030203" pitchFamily="34" charset="0"/>
              </a:rPr>
              <a:t> aerial </a:t>
            </a:r>
            <a:r>
              <a:rPr lang="it-IT" sz="1100" dirty="0" err="1">
                <a:latin typeface="Lato" panose="020F0502020204030203" pitchFamily="34" charset="0"/>
                <a:ea typeface="Lato" panose="020F0502020204030203" pitchFamily="34" charset="0"/>
                <a:cs typeface="Lato" panose="020F0502020204030203" pitchFamily="34" charset="0"/>
              </a:rPr>
              <a:t>slope</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stability</a:t>
            </a:r>
            <a:r>
              <a:rPr lang="it-IT" sz="1100" dirty="0">
                <a:latin typeface="Lato" panose="020F0502020204030203" pitchFamily="34" charset="0"/>
                <a:ea typeface="Lato" panose="020F0502020204030203" pitchFamily="34" charset="0"/>
                <a:cs typeface="Lato" panose="020F0502020204030203" pitchFamily="34" charset="0"/>
              </a:rPr>
              <a:t>, in Lacerda, W.A., </a:t>
            </a:r>
            <a:r>
              <a:rPr lang="it-IT" sz="1100" dirty="0" err="1">
                <a:latin typeface="Lato" panose="020F0502020204030203" pitchFamily="34" charset="0"/>
                <a:ea typeface="Lato" panose="020F0502020204030203" pitchFamily="34" charset="0"/>
                <a:cs typeface="Lato" panose="020F0502020204030203" pitchFamily="34" charset="0"/>
              </a:rPr>
              <a:t>Erlich</a:t>
            </a:r>
            <a:r>
              <a:rPr lang="it-IT" sz="1100" dirty="0">
                <a:latin typeface="Lato" panose="020F0502020204030203" pitchFamily="34" charset="0"/>
                <a:ea typeface="Lato" panose="020F0502020204030203" pitchFamily="34" charset="0"/>
                <a:cs typeface="Lato" panose="020F0502020204030203" pitchFamily="34" charset="0"/>
              </a:rPr>
              <a:t>, M., </a:t>
            </a:r>
            <a:r>
              <a:rPr lang="it-IT" sz="1100" dirty="0" err="1">
                <a:latin typeface="Lato" panose="020F0502020204030203" pitchFamily="34" charset="0"/>
                <a:ea typeface="Lato" panose="020F0502020204030203" pitchFamily="34" charset="0"/>
                <a:cs typeface="Lato" panose="020F0502020204030203" pitchFamily="34" charset="0"/>
              </a:rPr>
              <a:t>Fontoura</a:t>
            </a:r>
            <a:r>
              <a:rPr lang="it-IT" sz="1100" dirty="0">
                <a:latin typeface="Lato" panose="020F0502020204030203" pitchFamily="34" charset="0"/>
                <a:ea typeface="Lato" panose="020F0502020204030203" pitchFamily="34" charset="0"/>
                <a:cs typeface="Lato" panose="020F0502020204030203" pitchFamily="34" charset="0"/>
              </a:rPr>
              <a:t>, S.A.B., and </a:t>
            </a:r>
            <a:r>
              <a:rPr lang="it-IT" sz="1100" dirty="0" err="1">
                <a:latin typeface="Lato" panose="020F0502020204030203" pitchFamily="34" charset="0"/>
                <a:ea typeface="Lato" panose="020F0502020204030203" pitchFamily="34" charset="0"/>
                <a:cs typeface="Lato" panose="020F0502020204030203" pitchFamily="34" charset="0"/>
              </a:rPr>
              <a:t>Sayao</a:t>
            </a:r>
            <a:r>
              <a:rPr lang="it-IT" sz="1100" dirty="0">
                <a:latin typeface="Lato" panose="020F0502020204030203" pitchFamily="34" charset="0"/>
                <a:ea typeface="Lato" panose="020F0502020204030203" pitchFamily="34" charset="0"/>
                <a:cs typeface="Lato" panose="020F0502020204030203" pitchFamily="34" charset="0"/>
              </a:rPr>
              <a:t>, A.S.F., </a:t>
            </a:r>
            <a:r>
              <a:rPr lang="it-IT" sz="1100" dirty="0" err="1">
                <a:latin typeface="Lato" panose="020F0502020204030203" pitchFamily="34" charset="0"/>
                <a:ea typeface="Lato" panose="020F0502020204030203" pitchFamily="34" charset="0"/>
                <a:cs typeface="Lato" panose="020F0502020204030203" pitchFamily="34" charset="0"/>
              </a:rPr>
              <a:t>eds</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Landslides</a:t>
            </a:r>
            <a:r>
              <a:rPr lang="it-IT" sz="1100" dirty="0">
                <a:latin typeface="Lato" panose="020F0502020204030203" pitchFamily="34" charset="0"/>
                <a:ea typeface="Lato" panose="020F0502020204030203" pitchFamily="34" charset="0"/>
                <a:cs typeface="Lato" panose="020F0502020204030203" pitchFamily="34" charset="0"/>
              </a:rPr>
              <a:t>—Evaluation and </a:t>
            </a:r>
            <a:r>
              <a:rPr lang="it-IT" sz="1100" dirty="0" err="1">
                <a:latin typeface="Lato" panose="020F0502020204030203" pitchFamily="34" charset="0"/>
                <a:ea typeface="Lato" panose="020F0502020204030203" pitchFamily="34" charset="0"/>
                <a:cs typeface="Lato" panose="020F0502020204030203" pitchFamily="34" charset="0"/>
              </a:rPr>
              <a:t>stabilization</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Proceedings</a:t>
            </a:r>
            <a:r>
              <a:rPr lang="it-IT" sz="1100" dirty="0">
                <a:latin typeface="Lato" panose="020F0502020204030203" pitchFamily="34" charset="0"/>
                <a:ea typeface="Lato" panose="020F0502020204030203" pitchFamily="34" charset="0"/>
                <a:cs typeface="Lato" panose="020F0502020204030203" pitchFamily="34" charset="0"/>
              </a:rPr>
              <a:t> of the 9th International Symposium on </a:t>
            </a:r>
            <a:r>
              <a:rPr lang="it-IT" sz="1100" dirty="0" err="1">
                <a:latin typeface="Lato" panose="020F0502020204030203" pitchFamily="34" charset="0"/>
                <a:ea typeface="Lato" panose="020F0502020204030203" pitchFamily="34" charset="0"/>
                <a:cs typeface="Lato" panose="020F0502020204030203" pitchFamily="34" charset="0"/>
              </a:rPr>
              <a:t>Landslides</a:t>
            </a:r>
            <a:r>
              <a:rPr lang="it-IT" sz="1100" dirty="0">
                <a:latin typeface="Lato" panose="020F0502020204030203" pitchFamily="34" charset="0"/>
                <a:ea typeface="Lato" panose="020F0502020204030203" pitchFamily="34" charset="0"/>
                <a:cs typeface="Lato" panose="020F0502020204030203" pitchFamily="34" charset="0"/>
              </a:rPr>
              <a:t>: London, A.A. </a:t>
            </a:r>
            <a:r>
              <a:rPr lang="it-IT" sz="1100" dirty="0" err="1">
                <a:latin typeface="Lato" panose="020F0502020204030203" pitchFamily="34" charset="0"/>
                <a:ea typeface="Lato" panose="020F0502020204030203" pitchFamily="34" charset="0"/>
                <a:cs typeface="Lato" panose="020F0502020204030203" pitchFamily="34" charset="0"/>
              </a:rPr>
              <a:t>Balkema</a:t>
            </a:r>
            <a:r>
              <a:rPr lang="it-IT" sz="1100" dirty="0">
                <a:latin typeface="Lato" panose="020F0502020204030203" pitchFamily="34" charset="0"/>
                <a:ea typeface="Lato" panose="020F0502020204030203" pitchFamily="34" charset="0"/>
                <a:cs typeface="Lato" panose="020F0502020204030203" pitchFamily="34" charset="0"/>
              </a:rPr>
              <a:t> Publishers, 1, 23–36. </a:t>
            </a:r>
          </a:p>
          <a:p>
            <a:pPr marL="171450" indent="-171450">
              <a:buClr>
                <a:srgbClr val="8DC549"/>
              </a:buClr>
              <a:buFont typeface="Arial" panose="020B0604020202020204" pitchFamily="34" charset="0"/>
              <a:buChar char="•"/>
            </a:pPr>
            <a:r>
              <a:rPr lang="it-IT" sz="1100" dirty="0" err="1">
                <a:latin typeface="Lato" panose="020F0502020204030203" pitchFamily="34" charset="0"/>
                <a:ea typeface="Lato" panose="020F0502020204030203" pitchFamily="34" charset="0"/>
                <a:cs typeface="Lato" panose="020F0502020204030203" pitchFamily="34" charset="0"/>
              </a:rPr>
              <a:t>Srivastava</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R</a:t>
            </a:r>
            <a:r>
              <a:rPr lang="it-IT" sz="1100" dirty="0">
                <a:latin typeface="Lato" panose="020F0502020204030203" pitchFamily="34" charset="0"/>
                <a:ea typeface="Lato" panose="020F0502020204030203" pitchFamily="34" charset="0"/>
                <a:cs typeface="Lato" panose="020F0502020204030203" pitchFamily="34" charset="0"/>
              </a:rPr>
              <a:t>., and </a:t>
            </a:r>
            <a:r>
              <a:rPr lang="it-IT" sz="1100" dirty="0" err="1">
                <a:latin typeface="Lato" panose="020F0502020204030203" pitchFamily="34" charset="0"/>
                <a:ea typeface="Lato" panose="020F0502020204030203" pitchFamily="34" charset="0"/>
                <a:cs typeface="Lato" panose="020F0502020204030203" pitchFamily="34" charset="0"/>
              </a:rPr>
              <a:t>Yeh</a:t>
            </a:r>
            <a:r>
              <a:rPr lang="it-IT" sz="1100" dirty="0">
                <a:latin typeface="Lato" panose="020F0502020204030203" pitchFamily="34" charset="0"/>
                <a:ea typeface="Lato" panose="020F0502020204030203" pitchFamily="34" charset="0"/>
                <a:cs typeface="Lato" panose="020F0502020204030203" pitchFamily="34" charset="0"/>
              </a:rPr>
              <a:t> T.-C. </a:t>
            </a:r>
            <a:r>
              <a:rPr lang="it-IT" sz="1100" dirty="0" err="1">
                <a:latin typeface="Lato" panose="020F0502020204030203" pitchFamily="34" charset="0"/>
                <a:ea typeface="Lato" panose="020F0502020204030203" pitchFamily="34" charset="0"/>
                <a:cs typeface="Lato" panose="020F0502020204030203" pitchFamily="34" charset="0"/>
              </a:rPr>
              <a:t>J</a:t>
            </a:r>
            <a:r>
              <a:rPr lang="it-IT" sz="1100" dirty="0">
                <a:latin typeface="Lato" panose="020F0502020204030203" pitchFamily="34" charset="0"/>
                <a:ea typeface="Lato" panose="020F0502020204030203" pitchFamily="34" charset="0"/>
                <a:cs typeface="Lato" panose="020F0502020204030203" pitchFamily="34" charset="0"/>
              </a:rPr>
              <a:t>., 1991, </a:t>
            </a:r>
            <a:r>
              <a:rPr lang="it-IT" sz="1100" dirty="0" err="1">
                <a:latin typeface="Lato" panose="020F0502020204030203" pitchFamily="34" charset="0"/>
                <a:ea typeface="Lato" panose="020F0502020204030203" pitchFamily="34" charset="0"/>
                <a:cs typeface="Lato" panose="020F0502020204030203" pitchFamily="34" charset="0"/>
              </a:rPr>
              <a:t>Analytical</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solutions</a:t>
            </a:r>
            <a:r>
              <a:rPr lang="it-IT" sz="1100" dirty="0">
                <a:latin typeface="Lato" panose="020F0502020204030203" pitchFamily="34" charset="0"/>
                <a:ea typeface="Lato" panose="020F0502020204030203" pitchFamily="34" charset="0"/>
                <a:cs typeface="Lato" panose="020F0502020204030203" pitchFamily="34" charset="0"/>
              </a:rPr>
              <a:t> for one-</a:t>
            </a:r>
            <a:r>
              <a:rPr lang="it-IT" sz="1100" dirty="0" err="1">
                <a:latin typeface="Lato" panose="020F0502020204030203" pitchFamily="34" charset="0"/>
                <a:ea typeface="Lato" panose="020F0502020204030203" pitchFamily="34" charset="0"/>
                <a:cs typeface="Lato" panose="020F0502020204030203" pitchFamily="34" charset="0"/>
              </a:rPr>
              <a:t>dimensional</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transient</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infiltration</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toward</a:t>
            </a:r>
            <a:r>
              <a:rPr lang="it-IT" sz="1100" dirty="0">
                <a:latin typeface="Lato" panose="020F0502020204030203" pitchFamily="34" charset="0"/>
                <a:ea typeface="Lato" panose="020F0502020204030203" pitchFamily="34" charset="0"/>
                <a:cs typeface="Lato" panose="020F0502020204030203" pitchFamily="34" charset="0"/>
              </a:rPr>
              <a:t> the water </a:t>
            </a:r>
            <a:r>
              <a:rPr lang="it-IT" sz="1100" dirty="0" err="1">
                <a:latin typeface="Lato" panose="020F0502020204030203" pitchFamily="34" charset="0"/>
                <a:ea typeface="Lato" panose="020F0502020204030203" pitchFamily="34" charset="0"/>
                <a:cs typeface="Lato" panose="020F0502020204030203" pitchFamily="34" charset="0"/>
              </a:rPr>
              <a:t>table</a:t>
            </a:r>
            <a:r>
              <a:rPr lang="it-IT" sz="1100" dirty="0">
                <a:latin typeface="Lato" panose="020F0502020204030203" pitchFamily="34" charset="0"/>
                <a:ea typeface="Lato" panose="020F0502020204030203" pitchFamily="34" charset="0"/>
                <a:cs typeface="Lato" panose="020F0502020204030203" pitchFamily="34" charset="0"/>
              </a:rPr>
              <a:t> in </a:t>
            </a:r>
            <a:r>
              <a:rPr lang="it-IT" sz="1100" dirty="0" err="1">
                <a:latin typeface="Lato" panose="020F0502020204030203" pitchFamily="34" charset="0"/>
                <a:ea typeface="Lato" panose="020F0502020204030203" pitchFamily="34" charset="0"/>
                <a:cs typeface="Lato" panose="020F0502020204030203" pitchFamily="34" charset="0"/>
              </a:rPr>
              <a:t>homogeneous</a:t>
            </a:r>
            <a:r>
              <a:rPr lang="it-IT" sz="1100" dirty="0">
                <a:latin typeface="Lato" panose="020F0502020204030203" pitchFamily="34" charset="0"/>
                <a:ea typeface="Lato" panose="020F0502020204030203" pitchFamily="34" charset="0"/>
                <a:cs typeface="Lato" panose="020F0502020204030203" pitchFamily="34" charset="0"/>
              </a:rPr>
              <a:t> and </a:t>
            </a:r>
            <a:r>
              <a:rPr lang="it-IT" sz="1100" dirty="0" err="1">
                <a:latin typeface="Lato" panose="020F0502020204030203" pitchFamily="34" charset="0"/>
                <a:ea typeface="Lato" panose="020F0502020204030203" pitchFamily="34" charset="0"/>
                <a:cs typeface="Lato" panose="020F0502020204030203" pitchFamily="34" charset="0"/>
              </a:rPr>
              <a:t>layered</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soils</a:t>
            </a:r>
            <a:r>
              <a:rPr lang="it-IT" sz="1100" dirty="0">
                <a:latin typeface="Lato" panose="020F0502020204030203" pitchFamily="34" charset="0"/>
                <a:ea typeface="Lato" panose="020F0502020204030203" pitchFamily="34" charset="0"/>
                <a:cs typeface="Lato" panose="020F0502020204030203" pitchFamily="34" charset="0"/>
              </a:rPr>
              <a:t>: Water </a:t>
            </a:r>
            <a:r>
              <a:rPr lang="it-IT" sz="1100" dirty="0" err="1">
                <a:latin typeface="Lato" panose="020F0502020204030203" pitchFamily="34" charset="0"/>
                <a:ea typeface="Lato" panose="020F0502020204030203" pitchFamily="34" charset="0"/>
                <a:cs typeface="Lato" panose="020F0502020204030203" pitchFamily="34" charset="0"/>
              </a:rPr>
              <a:t>Resources</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Research</a:t>
            </a:r>
            <a:r>
              <a:rPr lang="it-IT" sz="1100" dirty="0">
                <a:latin typeface="Lato" panose="020F0502020204030203" pitchFamily="34" charset="0"/>
                <a:ea typeface="Lato" panose="020F0502020204030203" pitchFamily="34" charset="0"/>
                <a:cs typeface="Lato" panose="020F0502020204030203" pitchFamily="34" charset="0"/>
              </a:rPr>
              <a:t>, 27, 753–762.</a:t>
            </a:r>
          </a:p>
          <a:p>
            <a:pPr marL="171450" indent="-171450">
              <a:buClr>
                <a:srgbClr val="8DC549"/>
              </a:buClr>
              <a:buFont typeface="Arial" panose="020B0604020202020204" pitchFamily="34" charset="0"/>
              <a:buChar char="•"/>
            </a:pPr>
            <a:r>
              <a:rPr lang="it-IT" sz="1100" dirty="0">
                <a:latin typeface="Lato" panose="020F0502020204030203" pitchFamily="34" charset="0"/>
                <a:ea typeface="Lato" panose="020F0502020204030203" pitchFamily="34" charset="0"/>
                <a:cs typeface="Lato" panose="020F0502020204030203" pitchFamily="34" charset="0"/>
              </a:rPr>
              <a:t>Van </a:t>
            </a:r>
            <a:r>
              <a:rPr lang="it-IT" sz="1100" dirty="0" err="1">
                <a:latin typeface="Lato" panose="020F0502020204030203" pitchFamily="34" charset="0"/>
                <a:ea typeface="Lato" panose="020F0502020204030203" pitchFamily="34" charset="0"/>
                <a:cs typeface="Lato" panose="020F0502020204030203" pitchFamily="34" charset="0"/>
              </a:rPr>
              <a:t>Genuchten</a:t>
            </a:r>
            <a:r>
              <a:rPr lang="it-IT" sz="1100" dirty="0">
                <a:latin typeface="Lato" panose="020F0502020204030203" pitchFamily="34" charset="0"/>
                <a:ea typeface="Lato" panose="020F0502020204030203" pitchFamily="34" charset="0"/>
                <a:cs typeface="Lato" panose="020F0502020204030203" pitchFamily="34" charset="0"/>
              </a:rPr>
              <a:t> M. T., 1980, A </a:t>
            </a:r>
            <a:r>
              <a:rPr lang="it-IT" sz="1100" dirty="0" err="1">
                <a:latin typeface="Lato" panose="020F0502020204030203" pitchFamily="34" charset="0"/>
                <a:ea typeface="Lato" panose="020F0502020204030203" pitchFamily="34" charset="0"/>
                <a:cs typeface="Lato" panose="020F0502020204030203" pitchFamily="34" charset="0"/>
              </a:rPr>
              <a:t>closed‐form</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equation</a:t>
            </a:r>
            <a:r>
              <a:rPr lang="it-IT" sz="1100" dirty="0">
                <a:latin typeface="Lato" panose="020F0502020204030203" pitchFamily="34" charset="0"/>
                <a:ea typeface="Lato" panose="020F0502020204030203" pitchFamily="34" charset="0"/>
                <a:cs typeface="Lato" panose="020F0502020204030203" pitchFamily="34" charset="0"/>
              </a:rPr>
              <a:t> for </a:t>
            </a:r>
            <a:r>
              <a:rPr lang="it-IT" sz="1100" dirty="0" err="1">
                <a:latin typeface="Lato" panose="020F0502020204030203" pitchFamily="34" charset="0"/>
                <a:ea typeface="Lato" panose="020F0502020204030203" pitchFamily="34" charset="0"/>
                <a:cs typeface="Lato" panose="020F0502020204030203" pitchFamily="34" charset="0"/>
              </a:rPr>
              <a:t>predicting</a:t>
            </a:r>
            <a:r>
              <a:rPr lang="it-IT" sz="1100" dirty="0">
                <a:latin typeface="Lato" panose="020F0502020204030203" pitchFamily="34" charset="0"/>
                <a:ea typeface="Lato" panose="020F0502020204030203" pitchFamily="34" charset="0"/>
                <a:cs typeface="Lato" panose="020F0502020204030203" pitchFamily="34" charset="0"/>
              </a:rPr>
              <a:t> the </a:t>
            </a:r>
            <a:r>
              <a:rPr lang="it-IT" sz="1100" dirty="0" err="1">
                <a:latin typeface="Lato" panose="020F0502020204030203" pitchFamily="34" charset="0"/>
                <a:ea typeface="Lato" panose="020F0502020204030203" pitchFamily="34" charset="0"/>
                <a:cs typeface="Lato" panose="020F0502020204030203" pitchFamily="34" charset="0"/>
              </a:rPr>
              <a:t>hydraulic</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conductivity</a:t>
            </a:r>
            <a:r>
              <a:rPr lang="it-IT" sz="1100" dirty="0">
                <a:latin typeface="Lato" panose="020F0502020204030203" pitchFamily="34" charset="0"/>
                <a:ea typeface="Lato" panose="020F0502020204030203" pitchFamily="34" charset="0"/>
                <a:cs typeface="Lato" panose="020F0502020204030203" pitchFamily="34" charset="0"/>
              </a:rPr>
              <a:t> of </a:t>
            </a:r>
            <a:r>
              <a:rPr lang="it-IT" sz="1100" dirty="0" err="1">
                <a:latin typeface="Lato" panose="020F0502020204030203" pitchFamily="34" charset="0"/>
                <a:ea typeface="Lato" panose="020F0502020204030203" pitchFamily="34" charset="0"/>
                <a:cs typeface="Lato" panose="020F0502020204030203" pitchFamily="34" charset="0"/>
              </a:rPr>
              <a:t>unsaturated</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soils</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Soil</a:t>
            </a:r>
            <a:r>
              <a:rPr lang="it-IT" sz="1100" dirty="0">
                <a:latin typeface="Lato" panose="020F0502020204030203" pitchFamily="34" charset="0"/>
                <a:ea typeface="Lato" panose="020F0502020204030203" pitchFamily="34" charset="0"/>
                <a:cs typeface="Lato" panose="020F0502020204030203" pitchFamily="34" charset="0"/>
              </a:rPr>
              <a:t> science society of America journal, 44(5), 892-898.</a:t>
            </a:r>
          </a:p>
          <a:p>
            <a:pPr marL="171450" indent="-171450">
              <a:buClr>
                <a:srgbClr val="8DC549"/>
              </a:buClr>
              <a:buFont typeface="Arial" panose="020B0604020202020204" pitchFamily="34" charset="0"/>
              <a:buChar char="•"/>
            </a:pPr>
            <a:r>
              <a:rPr lang="it-IT" sz="1100" dirty="0" err="1">
                <a:latin typeface="Lato" panose="020F0502020204030203" pitchFamily="34" charset="0"/>
                <a:ea typeface="Lato" panose="020F0502020204030203" pitchFamily="34" charset="0"/>
                <a:cs typeface="Lato" panose="020F0502020204030203" pitchFamily="34" charset="0"/>
              </a:rPr>
              <a:t>Zieher</a:t>
            </a:r>
            <a:r>
              <a:rPr lang="it-IT" sz="1100" dirty="0">
                <a:latin typeface="Lato" panose="020F0502020204030203" pitchFamily="34" charset="0"/>
                <a:ea typeface="Lato" panose="020F0502020204030203" pitchFamily="34" charset="0"/>
                <a:cs typeface="Lato" panose="020F0502020204030203" pitchFamily="34" charset="0"/>
              </a:rPr>
              <a:t> et al., 2017, Water </a:t>
            </a:r>
            <a:r>
              <a:rPr lang="it-IT" sz="1100" dirty="0" err="1">
                <a:latin typeface="Lato" panose="020F0502020204030203" pitchFamily="34" charset="0"/>
                <a:ea typeface="Lato" panose="020F0502020204030203" pitchFamily="34" charset="0"/>
                <a:cs typeface="Lato" panose="020F0502020204030203" pitchFamily="34" charset="0"/>
              </a:rPr>
              <a:t>content</a:t>
            </a:r>
            <a:r>
              <a:rPr lang="it-IT" sz="1100" dirty="0">
                <a:latin typeface="Lato" panose="020F0502020204030203" pitchFamily="34" charset="0"/>
                <a:ea typeface="Lato" panose="020F0502020204030203" pitchFamily="34" charset="0"/>
                <a:cs typeface="Lato" panose="020F0502020204030203" pitchFamily="34" charset="0"/>
              </a:rPr>
              <a:t> dynamics </a:t>
            </a:r>
            <a:r>
              <a:rPr lang="it-IT" sz="1100" dirty="0" err="1">
                <a:latin typeface="Lato" panose="020F0502020204030203" pitchFamily="34" charset="0"/>
                <a:ea typeface="Lato" panose="020F0502020204030203" pitchFamily="34" charset="0"/>
                <a:cs typeface="Lato" panose="020F0502020204030203" pitchFamily="34" charset="0"/>
              </a:rPr>
              <a:t>at</a:t>
            </a:r>
            <a:r>
              <a:rPr lang="it-IT" sz="1100" dirty="0">
                <a:latin typeface="Lato" panose="020F0502020204030203" pitchFamily="34" charset="0"/>
                <a:ea typeface="Lato" panose="020F0502020204030203" pitchFamily="34" charset="0"/>
                <a:cs typeface="Lato" panose="020F0502020204030203" pitchFamily="34" charset="0"/>
              </a:rPr>
              <a:t> plot scale - </a:t>
            </a:r>
            <a:r>
              <a:rPr lang="it-IT" sz="1100" dirty="0" err="1">
                <a:latin typeface="Lato" panose="020F0502020204030203" pitchFamily="34" charset="0"/>
                <a:ea typeface="Lato" panose="020F0502020204030203" pitchFamily="34" charset="0"/>
                <a:cs typeface="Lato" panose="020F0502020204030203" pitchFamily="34" charset="0"/>
              </a:rPr>
              <a:t>comparison</a:t>
            </a:r>
            <a:r>
              <a:rPr lang="it-IT" sz="1100" dirty="0">
                <a:latin typeface="Lato" panose="020F0502020204030203" pitchFamily="34" charset="0"/>
                <a:ea typeface="Lato" panose="020F0502020204030203" pitchFamily="34" charset="0"/>
                <a:cs typeface="Lato" panose="020F0502020204030203" pitchFamily="34" charset="0"/>
              </a:rPr>
              <a:t> of time-</a:t>
            </a:r>
            <a:r>
              <a:rPr lang="it-IT" sz="1100" dirty="0" err="1">
                <a:latin typeface="Lato" panose="020F0502020204030203" pitchFamily="34" charset="0"/>
                <a:ea typeface="Lato" panose="020F0502020204030203" pitchFamily="34" charset="0"/>
                <a:cs typeface="Lato" panose="020F0502020204030203" pitchFamily="34" charset="0"/>
              </a:rPr>
              <a:t>lapse</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electrical</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resistivity</a:t>
            </a:r>
            <a:r>
              <a:rPr lang="it-IT" sz="1100" dirty="0">
                <a:latin typeface="Lato" panose="020F0502020204030203" pitchFamily="34" charset="0"/>
                <a:ea typeface="Lato" panose="020F0502020204030203" pitchFamily="34" charset="0"/>
                <a:cs typeface="Lato" panose="020F0502020204030203" pitchFamily="34" charset="0"/>
              </a:rPr>
              <a:t> </a:t>
            </a:r>
            <a:r>
              <a:rPr lang="it-IT" sz="1100" dirty="0" err="1">
                <a:latin typeface="Lato" panose="020F0502020204030203" pitchFamily="34" charset="0"/>
                <a:ea typeface="Lato" panose="020F0502020204030203" pitchFamily="34" charset="0"/>
                <a:cs typeface="Lato" panose="020F0502020204030203" pitchFamily="34" charset="0"/>
              </a:rPr>
              <a:t>tomography</a:t>
            </a:r>
            <a:r>
              <a:rPr lang="it-IT" sz="1100" dirty="0">
                <a:latin typeface="Lato" panose="020F0502020204030203" pitchFamily="34" charset="0"/>
                <a:ea typeface="Lato" panose="020F0502020204030203" pitchFamily="34" charset="0"/>
                <a:cs typeface="Lato" panose="020F0502020204030203" pitchFamily="34" charset="0"/>
              </a:rPr>
              <a:t> monitoring and </a:t>
            </a:r>
            <a:r>
              <a:rPr lang="it-IT" sz="1100" dirty="0" err="1">
                <a:latin typeface="Lato" panose="020F0502020204030203" pitchFamily="34" charset="0"/>
                <a:ea typeface="Lato" panose="020F0502020204030203" pitchFamily="34" charset="0"/>
                <a:cs typeface="Lato" panose="020F0502020204030203" pitchFamily="34" charset="0"/>
              </a:rPr>
              <a:t>pore</a:t>
            </a:r>
            <a:r>
              <a:rPr lang="it-IT" sz="1100" dirty="0">
                <a:latin typeface="Lato" panose="020F0502020204030203" pitchFamily="34" charset="0"/>
                <a:ea typeface="Lato" panose="020F0502020204030203" pitchFamily="34" charset="0"/>
                <a:cs typeface="Lato" panose="020F0502020204030203" pitchFamily="34" charset="0"/>
              </a:rPr>
              <a:t> pressure </a:t>
            </a:r>
            <a:r>
              <a:rPr lang="it-IT" sz="1100" dirty="0" err="1">
                <a:latin typeface="Lato" panose="020F0502020204030203" pitchFamily="34" charset="0"/>
                <a:ea typeface="Lato" panose="020F0502020204030203" pitchFamily="34" charset="0"/>
                <a:cs typeface="Lato" panose="020F0502020204030203" pitchFamily="34" charset="0"/>
              </a:rPr>
              <a:t>modelling</a:t>
            </a:r>
            <a:r>
              <a:rPr lang="it-IT" sz="1100" dirty="0">
                <a:latin typeface="Lato" panose="020F0502020204030203" pitchFamily="34" charset="0"/>
                <a:ea typeface="Lato" panose="020F0502020204030203" pitchFamily="34" charset="0"/>
                <a:cs typeface="Lato" panose="020F0502020204030203" pitchFamily="34" charset="0"/>
              </a:rPr>
              <a:t>, Journal of </a:t>
            </a:r>
            <a:r>
              <a:rPr lang="it-IT" sz="1100" dirty="0" err="1">
                <a:latin typeface="Lato" panose="020F0502020204030203" pitchFamily="34" charset="0"/>
                <a:ea typeface="Lato" panose="020F0502020204030203" pitchFamily="34" charset="0"/>
                <a:cs typeface="Lato" panose="020F0502020204030203" pitchFamily="34" charset="0"/>
              </a:rPr>
              <a:t>Hydrology</a:t>
            </a:r>
            <a:r>
              <a:rPr lang="it-IT" sz="1100" dirty="0">
                <a:latin typeface="Lato" panose="020F0502020204030203" pitchFamily="34" charset="0"/>
                <a:ea typeface="Lato" panose="020F0502020204030203" pitchFamily="34" charset="0"/>
                <a:cs typeface="Lato" panose="020F0502020204030203" pitchFamily="34" charset="0"/>
              </a:rPr>
              <a:t>. 544, 195 - 209.</a:t>
            </a:r>
          </a:p>
          <a:p>
            <a:pPr marL="171450" indent="-171450">
              <a:buClr>
                <a:srgbClr val="FF8400"/>
              </a:buClr>
              <a:buFont typeface="Arial" panose="020B0604020202020204" pitchFamily="34" charset="0"/>
              <a:buChar char="•"/>
            </a:pPr>
            <a:endParaRPr lang="it-IT" sz="1100" dirty="0">
              <a:latin typeface="Lato" panose="020F0502020204030203" pitchFamily="34" charset="0"/>
              <a:ea typeface="Lato" panose="020F0502020204030203" pitchFamily="34" charset="0"/>
              <a:cs typeface="Lato" panose="020F0502020204030203" pitchFamily="34" charset="0"/>
            </a:endParaRPr>
          </a:p>
          <a:p>
            <a:pPr marL="171450" indent="-171450">
              <a:buClr>
                <a:srgbClr val="FF8400"/>
              </a:buClr>
              <a:buFont typeface="Arial" panose="020B0604020202020204" pitchFamily="34" charset="0"/>
              <a:buChar char="•"/>
            </a:pPr>
            <a:endParaRPr lang="it-IT" sz="1100" dirty="0">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1DA7CC66-281C-83E4-E3C0-38688674620F}"/>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8C4764C7-DE7E-04E6-48D3-34AB2C12C613}"/>
              </a:ext>
            </a:extLst>
          </p:cNvPr>
          <p:cNvSpPr txBox="1"/>
          <p:nvPr/>
        </p:nvSpPr>
        <p:spPr>
          <a:xfrm>
            <a:off x="169753" y="1147576"/>
            <a:ext cx="11909904" cy="3354765"/>
          </a:xfrm>
          <a:prstGeom prst="rect">
            <a:avLst/>
          </a:prstGeom>
          <a:noFill/>
        </p:spPr>
        <p:txBody>
          <a:bodyPr wrap="square">
            <a:spAutoFit/>
          </a:bodyPr>
          <a:lstStyle/>
          <a:p>
            <a:r>
              <a:rPr lang="it-IT" sz="1200" b="1" dirty="0">
                <a:solidFill>
                  <a:srgbClr val="00A7E2"/>
                </a:solidFill>
                <a:latin typeface="Lato" panose="020F0502020204030203" pitchFamily="34" charset="0"/>
                <a:ea typeface="Lato" panose="020F0502020204030203" pitchFamily="34" charset="0"/>
                <a:cs typeface="Lato" panose="020F0502020204030203" pitchFamily="34" charset="0"/>
              </a:rPr>
              <a:t>OAL </a:t>
            </a:r>
            <a:r>
              <a:rPr lang="it-IT" sz="1200" b="1" dirty="0" err="1">
                <a:solidFill>
                  <a:srgbClr val="00A7E2"/>
                </a:solidFill>
                <a:latin typeface="Lato" panose="020F0502020204030203" pitchFamily="34" charset="0"/>
                <a:ea typeface="Lato" panose="020F0502020204030203" pitchFamily="34" charset="0"/>
                <a:cs typeface="Lato" panose="020F0502020204030203" pitchFamily="34" charset="0"/>
              </a:rPr>
              <a:t>Greece</a:t>
            </a:r>
            <a:r>
              <a:rPr lang="it-IT" sz="1200" b="1" dirty="0">
                <a:solidFill>
                  <a:srgbClr val="00A7E2"/>
                </a:solidFill>
                <a:latin typeface="Lato" panose="020F0502020204030203" pitchFamily="34" charset="0"/>
                <a:ea typeface="Lato" panose="020F0502020204030203" pitchFamily="34" charset="0"/>
                <a:cs typeface="Lato" panose="020F0502020204030203" pitchFamily="34" charset="0"/>
              </a:rPr>
              <a:t> (</a:t>
            </a:r>
            <a:r>
              <a:rPr lang="it-IT" sz="1200" b="1" dirty="0" err="1">
                <a:solidFill>
                  <a:srgbClr val="00A7E2"/>
                </a:solidFill>
                <a:latin typeface="Lato" panose="020F0502020204030203" pitchFamily="34" charset="0"/>
                <a:ea typeface="Lato" panose="020F0502020204030203" pitchFamily="34" charset="0"/>
                <a:cs typeface="Lato" panose="020F0502020204030203" pitchFamily="34" charset="0"/>
              </a:rPr>
              <a:t>Retention</a:t>
            </a:r>
            <a:r>
              <a:rPr lang="it-IT" sz="1200" b="1" dirty="0">
                <a:solidFill>
                  <a:srgbClr val="00A7E2"/>
                </a:solidFill>
                <a:latin typeface="Lato" panose="020F0502020204030203" pitchFamily="34" charset="0"/>
                <a:ea typeface="Lato" panose="020F0502020204030203" pitchFamily="34" charset="0"/>
                <a:cs typeface="Lato" panose="020F0502020204030203" pitchFamily="34" charset="0"/>
              </a:rPr>
              <a:t> </a:t>
            </a:r>
            <a:r>
              <a:rPr lang="it-IT" sz="1200" b="1" dirty="0" err="1">
                <a:solidFill>
                  <a:srgbClr val="00A7E2"/>
                </a:solidFill>
                <a:latin typeface="Lato" panose="020F0502020204030203" pitchFamily="34" charset="0"/>
                <a:ea typeface="Lato" panose="020F0502020204030203" pitchFamily="34" charset="0"/>
                <a:cs typeface="Lato" panose="020F0502020204030203" pitchFamily="34" charset="0"/>
              </a:rPr>
              <a:t>basins</a:t>
            </a:r>
            <a:r>
              <a:rPr lang="it-IT" sz="1200" b="1" dirty="0">
                <a:solidFill>
                  <a:srgbClr val="00A7E2"/>
                </a:solidFill>
                <a:latin typeface="Lato" panose="020F0502020204030203" pitchFamily="34" charset="0"/>
                <a:ea typeface="Lato" panose="020F0502020204030203" pitchFamily="34" charset="0"/>
                <a:cs typeface="Lato" panose="020F0502020204030203" pitchFamily="34" charset="0"/>
              </a:rPr>
              <a:t>)</a:t>
            </a:r>
          </a:p>
          <a:p>
            <a:pPr marL="171450" indent="-171450">
              <a:buClr>
                <a:srgbClr val="00A7E2"/>
              </a:buClr>
              <a:buFont typeface="Arial" panose="020B0604020202020204" pitchFamily="34" charset="0"/>
              <a:buChar char="•"/>
            </a:pPr>
            <a:r>
              <a:rPr lang="it-IT" sz="1000" dirty="0" err="1">
                <a:latin typeface="Lato" panose="020F0502020204030203" pitchFamily="34" charset="0"/>
                <a:ea typeface="Lato" panose="020F0502020204030203" pitchFamily="34" charset="0"/>
                <a:cs typeface="Lato" panose="020F0502020204030203" pitchFamily="34" charset="0"/>
              </a:rPr>
              <a:t>Acharya</a:t>
            </a:r>
            <a:r>
              <a:rPr lang="it-IT" sz="1000" dirty="0">
                <a:latin typeface="Lato" panose="020F0502020204030203" pitchFamily="34" charset="0"/>
                <a:ea typeface="Lato" panose="020F0502020204030203" pitchFamily="34" charset="0"/>
                <a:cs typeface="Lato" panose="020F0502020204030203" pitchFamily="34" charset="0"/>
              </a:rPr>
              <a:t>, M., 2018, </a:t>
            </a:r>
            <a:r>
              <a:rPr lang="it-IT" sz="1000" dirty="0" err="1">
                <a:latin typeface="Lato" panose="020F0502020204030203" pitchFamily="34" charset="0"/>
                <a:ea typeface="Lato" panose="020F0502020204030203" pitchFamily="34" charset="0"/>
                <a:cs typeface="Lato" panose="020F0502020204030203" pitchFamily="34" charset="0"/>
              </a:rPr>
              <a:t>Analytical</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Approach</a:t>
            </a:r>
            <a:r>
              <a:rPr lang="it-IT" sz="1000" dirty="0">
                <a:latin typeface="Lato" panose="020F0502020204030203" pitchFamily="34" charset="0"/>
                <a:ea typeface="Lato" panose="020F0502020204030203" pitchFamily="34" charset="0"/>
                <a:cs typeface="Lato" panose="020F0502020204030203" pitchFamily="34" charset="0"/>
              </a:rPr>
              <a:t> to Design Vegetative </a:t>
            </a:r>
            <a:r>
              <a:rPr lang="it-IT" sz="1000" dirty="0" err="1">
                <a:latin typeface="Lato" panose="020F0502020204030203" pitchFamily="34" charset="0"/>
                <a:ea typeface="Lato" panose="020F0502020204030203" pitchFamily="34" charset="0"/>
                <a:cs typeface="Lato" panose="020F0502020204030203" pitchFamily="34" charset="0"/>
              </a:rPr>
              <a:t>Crib</a:t>
            </a:r>
            <a:r>
              <a:rPr lang="it-IT" sz="1000" dirty="0">
                <a:latin typeface="Lato" panose="020F0502020204030203" pitchFamily="34" charset="0"/>
                <a:ea typeface="Lato" panose="020F0502020204030203" pitchFamily="34" charset="0"/>
                <a:cs typeface="Lato" panose="020F0502020204030203" pitchFamily="34" charset="0"/>
              </a:rPr>
              <a:t> Walls. </a:t>
            </a:r>
            <a:r>
              <a:rPr lang="it-IT" sz="1000" dirty="0" err="1">
                <a:latin typeface="Lato" panose="020F0502020204030203" pitchFamily="34" charset="0"/>
                <a:ea typeface="Lato" panose="020F0502020204030203" pitchFamily="34" charset="0"/>
                <a:cs typeface="Lato" panose="020F0502020204030203" pitchFamily="34" charset="0"/>
              </a:rPr>
              <a:t>Geotech</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Geol</a:t>
            </a:r>
            <a:r>
              <a:rPr lang="it-IT" sz="1000" dirty="0">
                <a:latin typeface="Lato" panose="020F0502020204030203" pitchFamily="34" charset="0"/>
                <a:ea typeface="Lato" panose="020F0502020204030203" pitchFamily="34" charset="0"/>
                <a:cs typeface="Lato" panose="020F0502020204030203" pitchFamily="34" charset="0"/>
              </a:rPr>
              <a:t> , Volume 36, p. 483–496.</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Balzan et al., 2020, Building </a:t>
            </a:r>
            <a:r>
              <a:rPr lang="it-IT" sz="1000" dirty="0" err="1">
                <a:latin typeface="Lato" panose="020F0502020204030203" pitchFamily="34" charset="0"/>
                <a:ea typeface="Lato" panose="020F0502020204030203" pitchFamily="34" charset="0"/>
                <a:cs typeface="Lato" panose="020F0502020204030203" pitchFamily="34" charset="0"/>
              </a:rPr>
              <a:t>capacity</a:t>
            </a:r>
            <a:r>
              <a:rPr lang="it-IT" sz="1000" dirty="0">
                <a:latin typeface="Lato" panose="020F0502020204030203" pitchFamily="34" charset="0"/>
                <a:ea typeface="Lato" panose="020F0502020204030203" pitchFamily="34" charset="0"/>
                <a:cs typeface="Lato" panose="020F0502020204030203" pitchFamily="34" charset="0"/>
              </a:rPr>
              <a:t> for mainstreaming nature-</a:t>
            </a:r>
            <a:r>
              <a:rPr lang="it-IT" sz="1000" dirty="0" err="1">
                <a:latin typeface="Lato" panose="020F0502020204030203" pitchFamily="34" charset="0"/>
                <a:ea typeface="Lato" panose="020F0502020204030203" pitchFamily="34" charset="0"/>
                <a:cs typeface="Lato" panose="020F0502020204030203" pitchFamily="34" charset="0"/>
              </a:rPr>
              <a:t>based</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solutions</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into</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environmental</a:t>
            </a:r>
            <a:r>
              <a:rPr lang="it-IT" sz="1000" dirty="0">
                <a:latin typeface="Lato" panose="020F0502020204030203" pitchFamily="34" charset="0"/>
                <a:ea typeface="Lato" panose="020F0502020204030203" pitchFamily="34" charset="0"/>
                <a:cs typeface="Lato" panose="020F0502020204030203" pitchFamily="34" charset="0"/>
              </a:rPr>
              <a:t> policy and </a:t>
            </a:r>
            <a:r>
              <a:rPr lang="it-IT" sz="1000" dirty="0" err="1">
                <a:latin typeface="Lato" panose="020F0502020204030203" pitchFamily="34" charset="0"/>
                <a:ea typeface="Lato" panose="020F0502020204030203" pitchFamily="34" charset="0"/>
                <a:cs typeface="Lato" panose="020F0502020204030203" pitchFamily="34" charset="0"/>
              </a:rPr>
              <a:t>landscape</a:t>
            </a:r>
            <a:r>
              <a:rPr lang="it-IT" sz="1000" dirty="0">
                <a:latin typeface="Lato" panose="020F0502020204030203" pitchFamily="34" charset="0"/>
                <a:ea typeface="Lato" panose="020F0502020204030203" pitchFamily="34" charset="0"/>
                <a:cs typeface="Lato" panose="020F0502020204030203" pitchFamily="34" charset="0"/>
              </a:rPr>
              <a:t> planning. </a:t>
            </a:r>
            <a:r>
              <a:rPr lang="it-IT" sz="1000" dirty="0" err="1">
                <a:latin typeface="Lato" panose="020F0502020204030203" pitchFamily="34" charset="0"/>
                <a:ea typeface="Lato" panose="020F0502020204030203" pitchFamily="34" charset="0"/>
                <a:cs typeface="Lato" panose="020F0502020204030203" pitchFamily="34" charset="0"/>
              </a:rPr>
              <a:t>Research</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Ideas</a:t>
            </a:r>
            <a:r>
              <a:rPr lang="it-IT" sz="1000" dirty="0">
                <a:latin typeface="Lato" panose="020F0502020204030203" pitchFamily="34" charset="0"/>
                <a:ea typeface="Lato" panose="020F0502020204030203" pitchFamily="34" charset="0"/>
                <a:cs typeface="Lato" panose="020F0502020204030203" pitchFamily="34" charset="0"/>
              </a:rPr>
              <a:t> and </a:t>
            </a:r>
            <a:r>
              <a:rPr lang="it-IT" sz="1000" dirty="0" err="1">
                <a:latin typeface="Lato" panose="020F0502020204030203" pitchFamily="34" charset="0"/>
                <a:ea typeface="Lato" panose="020F0502020204030203" pitchFamily="34" charset="0"/>
                <a:cs typeface="Lato" panose="020F0502020204030203" pitchFamily="34" charset="0"/>
              </a:rPr>
              <a:t>Outcomes</a:t>
            </a:r>
            <a:r>
              <a:rPr lang="it-IT" sz="1000" dirty="0">
                <a:latin typeface="Lato" panose="020F0502020204030203" pitchFamily="34" charset="0"/>
                <a:ea typeface="Lato" panose="020F0502020204030203" pitchFamily="34" charset="0"/>
                <a:cs typeface="Lato" panose="020F0502020204030203" pitchFamily="34" charset="0"/>
              </a:rPr>
              <a:t> 6: e58970. </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Bella et al., 2017. An Innovative </a:t>
            </a:r>
            <a:r>
              <a:rPr lang="it-IT" sz="1000" dirty="0" err="1">
                <a:latin typeface="Lato" panose="020F0502020204030203" pitchFamily="34" charset="0"/>
                <a:ea typeface="Lato" panose="020F0502020204030203" pitchFamily="34" charset="0"/>
                <a:cs typeface="Lato" panose="020F0502020204030203" pitchFamily="34" charset="0"/>
              </a:rPr>
              <a:t>Bio</a:t>
            </a:r>
            <a:r>
              <a:rPr lang="it-IT" sz="1000" dirty="0">
                <a:latin typeface="Lato" panose="020F0502020204030203" pitchFamily="34" charset="0"/>
                <a:ea typeface="Lato" panose="020F0502020204030203" pitchFamily="34" charset="0"/>
                <a:cs typeface="Lato" panose="020F0502020204030203" pitchFamily="34" charset="0"/>
              </a:rPr>
              <a:t>-Engineering </a:t>
            </a:r>
            <a:r>
              <a:rPr lang="it-IT" sz="1000" dirty="0" err="1">
                <a:latin typeface="Lato" panose="020F0502020204030203" pitchFamily="34" charset="0"/>
                <a:ea typeface="Lato" panose="020F0502020204030203" pitchFamily="34" charset="0"/>
                <a:cs typeface="Lato" panose="020F0502020204030203" pitchFamily="34" charset="0"/>
              </a:rPr>
              <a:t>Retaining</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Structure</a:t>
            </a:r>
            <a:r>
              <a:rPr lang="it-IT" sz="1000" dirty="0">
                <a:latin typeface="Lato" panose="020F0502020204030203" pitchFamily="34" charset="0"/>
                <a:ea typeface="Lato" panose="020F0502020204030203" pitchFamily="34" charset="0"/>
                <a:cs typeface="Lato" panose="020F0502020204030203" pitchFamily="34" charset="0"/>
              </a:rPr>
              <a:t> for </a:t>
            </a:r>
            <a:r>
              <a:rPr lang="it-IT" sz="1000" dirty="0" err="1">
                <a:latin typeface="Lato" panose="020F0502020204030203" pitchFamily="34" charset="0"/>
                <a:ea typeface="Lato" panose="020F0502020204030203" pitchFamily="34" charset="0"/>
                <a:cs typeface="Lato" panose="020F0502020204030203" pitchFamily="34" charset="0"/>
              </a:rPr>
              <a:t>Supporting</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Unstable</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Soil</a:t>
            </a:r>
            <a:r>
              <a:rPr lang="it-IT" sz="1000" dirty="0">
                <a:latin typeface="Lato" panose="020F0502020204030203" pitchFamily="34" charset="0"/>
                <a:ea typeface="Lato" panose="020F0502020204030203" pitchFamily="34" charset="0"/>
                <a:cs typeface="Lato" panose="020F0502020204030203" pitchFamily="34" charset="0"/>
              </a:rPr>
              <a:t>. Journal of Rock </a:t>
            </a:r>
            <a:r>
              <a:rPr lang="it-IT" sz="1000" dirty="0" err="1">
                <a:latin typeface="Lato" panose="020F0502020204030203" pitchFamily="34" charset="0"/>
                <a:ea typeface="Lato" panose="020F0502020204030203" pitchFamily="34" charset="0"/>
                <a:cs typeface="Lato" panose="020F0502020204030203" pitchFamily="34" charset="0"/>
              </a:rPr>
              <a:t>Mechanics</a:t>
            </a:r>
            <a:r>
              <a:rPr lang="it-IT" sz="1000" dirty="0">
                <a:latin typeface="Lato" panose="020F0502020204030203" pitchFamily="34" charset="0"/>
                <a:ea typeface="Lato" panose="020F0502020204030203" pitchFamily="34" charset="0"/>
                <a:cs typeface="Lato" panose="020F0502020204030203" pitchFamily="34" charset="0"/>
              </a:rPr>
              <a:t> and </a:t>
            </a:r>
            <a:r>
              <a:rPr lang="it-IT" sz="1000" dirty="0" err="1">
                <a:latin typeface="Lato" panose="020F0502020204030203" pitchFamily="34" charset="0"/>
                <a:ea typeface="Lato" panose="020F0502020204030203" pitchFamily="34" charset="0"/>
                <a:cs typeface="Lato" panose="020F0502020204030203" pitchFamily="34" charset="0"/>
              </a:rPr>
              <a:t>Geotechnical</a:t>
            </a:r>
            <a:r>
              <a:rPr lang="it-IT" sz="1000" dirty="0">
                <a:latin typeface="Lato" panose="020F0502020204030203" pitchFamily="34" charset="0"/>
                <a:ea typeface="Lato" panose="020F0502020204030203" pitchFamily="34" charset="0"/>
                <a:cs typeface="Lato" panose="020F0502020204030203" pitchFamily="34" charset="0"/>
              </a:rPr>
              <a:t> Engineering, Volume 9, pp. 247-259.</a:t>
            </a:r>
          </a:p>
          <a:p>
            <a:pPr marL="171450" indent="-171450">
              <a:buClr>
                <a:srgbClr val="00A7E2"/>
              </a:buClr>
              <a:buFont typeface="Arial" panose="020B0604020202020204" pitchFamily="34" charset="0"/>
              <a:buChar char="•"/>
            </a:pPr>
            <a:r>
              <a:rPr lang="it-IT" sz="1000" dirty="0" err="1">
                <a:latin typeface="Lato" panose="020F0502020204030203" pitchFamily="34" charset="0"/>
                <a:ea typeface="Lato" panose="020F0502020204030203" pitchFamily="34" charset="0"/>
                <a:cs typeface="Lato" panose="020F0502020204030203" pitchFamily="34" charset="0"/>
              </a:rPr>
              <a:t>Chrisanthou</a:t>
            </a:r>
            <a:r>
              <a:rPr lang="it-IT" sz="1000" dirty="0">
                <a:latin typeface="Lato" panose="020F0502020204030203" pitchFamily="34" charset="0"/>
                <a:ea typeface="Lato" panose="020F0502020204030203" pitchFamily="34" charset="0"/>
                <a:cs typeface="Lato" panose="020F0502020204030203" pitchFamily="34" charset="0"/>
              </a:rPr>
              <a:t>, V., 2015, "</a:t>
            </a:r>
            <a:r>
              <a:rPr lang="it-IT" sz="1000" dirty="0" err="1">
                <a:latin typeface="Lato" panose="020F0502020204030203" pitchFamily="34" charset="0"/>
                <a:ea typeface="Lato" panose="020F0502020204030203" pitchFamily="34" charset="0"/>
                <a:cs typeface="Lato" panose="020F0502020204030203" pitchFamily="34" charset="0"/>
              </a:rPr>
              <a:t>Rivers</a:t>
            </a:r>
            <a:r>
              <a:rPr lang="it-IT" sz="1000" dirty="0">
                <a:latin typeface="Lato" panose="020F0502020204030203" pitchFamily="34" charset="0"/>
                <a:ea typeface="Lato" panose="020F0502020204030203" pitchFamily="34" charset="0"/>
                <a:cs typeface="Lato" panose="020F0502020204030203" pitchFamily="34" charset="0"/>
              </a:rPr>
              <a:t> of </a:t>
            </a:r>
            <a:r>
              <a:rPr lang="it-IT" sz="1000" dirty="0" err="1">
                <a:latin typeface="Lato" panose="020F0502020204030203" pitchFamily="34" charset="0"/>
                <a:ea typeface="Lato" panose="020F0502020204030203" pitchFamily="34" charset="0"/>
                <a:cs typeface="Lato" panose="020F0502020204030203" pitchFamily="34" charset="0"/>
              </a:rPr>
              <a:t>Hydraulics</a:t>
            </a:r>
            <a:r>
              <a:rPr lang="it-IT" sz="1000" dirty="0">
                <a:latin typeface="Lato" panose="020F0502020204030203" pitchFamily="34" charset="0"/>
                <a:ea typeface="Lato" panose="020F0502020204030203" pitchFamily="34" charset="0"/>
                <a:cs typeface="Lato" panose="020F0502020204030203" pitchFamily="34" charset="0"/>
              </a:rPr>
              <a:t> and Technical Works". s.l.:</a:t>
            </a:r>
            <a:r>
              <a:rPr lang="it-IT" sz="1000" dirty="0" err="1">
                <a:latin typeface="Lato" panose="020F0502020204030203" pitchFamily="34" charset="0"/>
                <a:ea typeface="Lato" panose="020F0502020204030203" pitchFamily="34" charset="0"/>
                <a:cs typeface="Lato" panose="020F0502020204030203" pitchFamily="34" charset="0"/>
              </a:rPr>
              <a:t>Hellenic</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Academic</a:t>
            </a:r>
            <a:r>
              <a:rPr lang="it-IT" sz="1000" dirty="0">
                <a:latin typeface="Lato" panose="020F0502020204030203" pitchFamily="34" charset="0"/>
                <a:ea typeface="Lato" panose="020F0502020204030203" pitchFamily="34" charset="0"/>
                <a:cs typeface="Lato" panose="020F0502020204030203" pitchFamily="34" charset="0"/>
              </a:rPr>
              <a:t> Libraries.</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Cohen-</a:t>
            </a:r>
            <a:r>
              <a:rPr lang="it-IT" sz="1000" dirty="0" err="1">
                <a:latin typeface="Lato" panose="020F0502020204030203" pitchFamily="34" charset="0"/>
                <a:ea typeface="Lato" panose="020F0502020204030203" pitchFamily="34" charset="0"/>
                <a:cs typeface="Lato" panose="020F0502020204030203" pitchFamily="34" charset="0"/>
              </a:rPr>
              <a:t>Shacham</a:t>
            </a:r>
            <a:r>
              <a:rPr lang="it-IT" sz="1000" dirty="0">
                <a:latin typeface="Lato" panose="020F0502020204030203" pitchFamily="34" charset="0"/>
                <a:ea typeface="Lato" panose="020F0502020204030203" pitchFamily="34" charset="0"/>
                <a:cs typeface="Lato" panose="020F0502020204030203" pitchFamily="34" charset="0"/>
              </a:rPr>
              <a:t> E, Walters G, </a:t>
            </a:r>
            <a:r>
              <a:rPr lang="it-IT" sz="1000" dirty="0" err="1">
                <a:latin typeface="Lato" panose="020F0502020204030203" pitchFamily="34" charset="0"/>
                <a:ea typeface="Lato" panose="020F0502020204030203" pitchFamily="34" charset="0"/>
                <a:cs typeface="Lato" panose="020F0502020204030203" pitchFamily="34" charset="0"/>
              </a:rPr>
              <a:t>Janzen</a:t>
            </a:r>
            <a:r>
              <a:rPr lang="it-IT" sz="1000" dirty="0">
                <a:latin typeface="Lato" panose="020F0502020204030203" pitchFamily="34" charset="0"/>
                <a:ea typeface="Lato" panose="020F0502020204030203" pitchFamily="34" charset="0"/>
                <a:cs typeface="Lato" panose="020F0502020204030203" pitchFamily="34" charset="0"/>
              </a:rPr>
              <a:t> C, </a:t>
            </a:r>
            <a:r>
              <a:rPr lang="it-IT" sz="1000" dirty="0" err="1">
                <a:latin typeface="Lato" panose="020F0502020204030203" pitchFamily="34" charset="0"/>
                <a:ea typeface="Lato" panose="020F0502020204030203" pitchFamily="34" charset="0"/>
                <a:cs typeface="Lato" panose="020F0502020204030203" pitchFamily="34" charset="0"/>
              </a:rPr>
              <a:t>Maginnis</a:t>
            </a:r>
            <a:r>
              <a:rPr lang="it-IT" sz="1000" dirty="0">
                <a:latin typeface="Lato" panose="020F0502020204030203" pitchFamily="34" charset="0"/>
                <a:ea typeface="Lato" panose="020F0502020204030203" pitchFamily="34" charset="0"/>
                <a:cs typeface="Lato" panose="020F0502020204030203" pitchFamily="34" charset="0"/>
              </a:rPr>
              <a:t> S (2016) Nature-</a:t>
            </a:r>
            <a:r>
              <a:rPr lang="it-IT" sz="1000" dirty="0" err="1">
                <a:latin typeface="Lato" panose="020F0502020204030203" pitchFamily="34" charset="0"/>
                <a:ea typeface="Lato" panose="020F0502020204030203" pitchFamily="34" charset="0"/>
                <a:cs typeface="Lato" panose="020F0502020204030203" pitchFamily="34" charset="0"/>
              </a:rPr>
              <a:t>based</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solutions</a:t>
            </a:r>
            <a:r>
              <a:rPr lang="it-IT" sz="1000" dirty="0">
                <a:latin typeface="Lato" panose="020F0502020204030203" pitchFamily="34" charset="0"/>
                <a:ea typeface="Lato" panose="020F0502020204030203" pitchFamily="34" charset="0"/>
                <a:cs typeface="Lato" panose="020F0502020204030203" pitchFamily="34" charset="0"/>
              </a:rPr>
              <a:t> to </a:t>
            </a:r>
            <a:r>
              <a:rPr lang="it-IT" sz="1000" dirty="0" err="1">
                <a:latin typeface="Lato" panose="020F0502020204030203" pitchFamily="34" charset="0"/>
                <a:ea typeface="Lato" panose="020F0502020204030203" pitchFamily="34" charset="0"/>
                <a:cs typeface="Lato" panose="020F0502020204030203" pitchFamily="34" charset="0"/>
              </a:rPr>
              <a:t>address</a:t>
            </a:r>
            <a:r>
              <a:rPr lang="it-IT" sz="1000" dirty="0">
                <a:latin typeface="Lato" panose="020F0502020204030203" pitchFamily="34" charset="0"/>
                <a:ea typeface="Lato" panose="020F0502020204030203" pitchFamily="34" charset="0"/>
                <a:cs typeface="Lato" panose="020F0502020204030203" pitchFamily="34" charset="0"/>
              </a:rPr>
              <a:t> global </a:t>
            </a:r>
            <a:r>
              <a:rPr lang="it-IT" sz="1000" dirty="0" err="1">
                <a:latin typeface="Lato" panose="020F0502020204030203" pitchFamily="34" charset="0"/>
                <a:ea typeface="Lato" panose="020F0502020204030203" pitchFamily="34" charset="0"/>
                <a:cs typeface="Lato" panose="020F0502020204030203" pitchFamily="34" charset="0"/>
              </a:rPr>
              <a:t>societal</a:t>
            </a:r>
            <a:r>
              <a:rPr lang="it-IT" sz="1000" dirty="0">
                <a:latin typeface="Lato" panose="020F0502020204030203" pitchFamily="34" charset="0"/>
                <a:ea typeface="Lato" panose="020F0502020204030203" pitchFamily="34" charset="0"/>
                <a:cs typeface="Lato" panose="020F0502020204030203" pitchFamily="34" charset="0"/>
              </a:rPr>
              <a:t> challenges. IUCN.</a:t>
            </a:r>
          </a:p>
          <a:p>
            <a:pPr marL="171450" indent="-171450">
              <a:buClr>
                <a:srgbClr val="00A7E2"/>
              </a:buClr>
              <a:buFont typeface="Arial" panose="020B0604020202020204" pitchFamily="34" charset="0"/>
              <a:buChar char="•"/>
            </a:pPr>
            <a:r>
              <a:rPr lang="it-IT" sz="1000" dirty="0" err="1">
                <a:latin typeface="Lato" panose="020F0502020204030203" pitchFamily="34" charset="0"/>
                <a:ea typeface="Lato" panose="020F0502020204030203" pitchFamily="34" charset="0"/>
                <a:cs typeface="Lato" panose="020F0502020204030203" pitchFamily="34" charset="0"/>
              </a:rPr>
              <a:t>Dadson</a:t>
            </a:r>
            <a:r>
              <a:rPr lang="it-IT" sz="1000" dirty="0">
                <a:latin typeface="Lato" panose="020F0502020204030203" pitchFamily="34" charset="0"/>
                <a:ea typeface="Lato" panose="020F0502020204030203" pitchFamily="34" charset="0"/>
                <a:cs typeface="Lato" panose="020F0502020204030203" pitchFamily="34" charset="0"/>
              </a:rPr>
              <a:t>, S., 2017, A </a:t>
            </a:r>
            <a:r>
              <a:rPr lang="it-IT" sz="1000" dirty="0" err="1">
                <a:latin typeface="Lato" panose="020F0502020204030203" pitchFamily="34" charset="0"/>
                <a:ea typeface="Lato" panose="020F0502020204030203" pitchFamily="34" charset="0"/>
                <a:cs typeface="Lato" panose="020F0502020204030203" pitchFamily="34" charset="0"/>
              </a:rPr>
              <a:t>restatement</a:t>
            </a:r>
            <a:r>
              <a:rPr lang="it-IT" sz="1000" dirty="0">
                <a:latin typeface="Lato" panose="020F0502020204030203" pitchFamily="34" charset="0"/>
                <a:ea typeface="Lato" panose="020F0502020204030203" pitchFamily="34" charset="0"/>
                <a:cs typeface="Lato" panose="020F0502020204030203" pitchFamily="34" charset="0"/>
              </a:rPr>
              <a:t> of the </a:t>
            </a:r>
            <a:r>
              <a:rPr lang="it-IT" sz="1000" dirty="0" err="1">
                <a:latin typeface="Lato" panose="020F0502020204030203" pitchFamily="34" charset="0"/>
                <a:ea typeface="Lato" panose="020F0502020204030203" pitchFamily="34" charset="0"/>
                <a:cs typeface="Lato" panose="020F0502020204030203" pitchFamily="34" charset="0"/>
              </a:rPr>
              <a:t>natural</a:t>
            </a:r>
            <a:r>
              <a:rPr lang="it-IT" sz="1000" dirty="0">
                <a:latin typeface="Lato" panose="020F0502020204030203" pitchFamily="34" charset="0"/>
                <a:ea typeface="Lato" panose="020F0502020204030203" pitchFamily="34" charset="0"/>
                <a:cs typeface="Lato" panose="020F0502020204030203" pitchFamily="34" charset="0"/>
              </a:rPr>
              <a:t> science </a:t>
            </a:r>
            <a:r>
              <a:rPr lang="it-IT" sz="1000" dirty="0" err="1">
                <a:latin typeface="Lato" panose="020F0502020204030203" pitchFamily="34" charset="0"/>
                <a:ea typeface="Lato" panose="020F0502020204030203" pitchFamily="34" charset="0"/>
                <a:cs typeface="Lato" panose="020F0502020204030203" pitchFamily="34" charset="0"/>
              </a:rPr>
              <a:t>evidence</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concerning</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catchment-based</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natural</a:t>
            </a:r>
            <a:r>
              <a:rPr lang="it-IT" sz="1000" dirty="0">
                <a:latin typeface="Lato" panose="020F0502020204030203" pitchFamily="34" charset="0"/>
                <a:ea typeface="Lato" panose="020F0502020204030203" pitchFamily="34" charset="0"/>
                <a:cs typeface="Lato" panose="020F0502020204030203" pitchFamily="34" charset="0"/>
              </a:rPr>
              <a:t>’ flood management in the UK. </a:t>
            </a:r>
          </a:p>
          <a:p>
            <a:pPr marL="171450" indent="-171450">
              <a:buClr>
                <a:srgbClr val="00A7E2"/>
              </a:buClr>
              <a:buFont typeface="Arial" panose="020B0604020202020204" pitchFamily="34" charset="0"/>
              <a:buChar char="•"/>
            </a:pPr>
            <a:r>
              <a:rPr lang="it-IT" sz="1000" dirty="0" err="1">
                <a:latin typeface="Lato" panose="020F0502020204030203" pitchFamily="34" charset="0"/>
                <a:ea typeface="Lato" panose="020F0502020204030203" pitchFamily="34" charset="0"/>
                <a:cs typeface="Lato" panose="020F0502020204030203" pitchFamily="34" charset="0"/>
              </a:rPr>
              <a:t>Debele</a:t>
            </a:r>
            <a:r>
              <a:rPr lang="it-IT" sz="1000" dirty="0">
                <a:latin typeface="Lato" panose="020F0502020204030203" pitchFamily="34" charset="0"/>
                <a:ea typeface="Lato" panose="020F0502020204030203" pitchFamily="34" charset="0"/>
                <a:cs typeface="Lato" panose="020F0502020204030203" pitchFamily="34" charset="0"/>
              </a:rPr>
              <a:t> et al., 2019, Nature-</a:t>
            </a:r>
            <a:r>
              <a:rPr lang="it-IT" sz="1000" dirty="0" err="1">
                <a:latin typeface="Lato" panose="020F0502020204030203" pitchFamily="34" charset="0"/>
                <a:ea typeface="Lato" panose="020F0502020204030203" pitchFamily="34" charset="0"/>
                <a:cs typeface="Lato" panose="020F0502020204030203" pitchFamily="34" charset="0"/>
              </a:rPr>
              <a:t>based</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solutions</a:t>
            </a:r>
            <a:r>
              <a:rPr lang="it-IT" sz="1000" dirty="0">
                <a:latin typeface="Lato" panose="020F0502020204030203" pitchFamily="34" charset="0"/>
                <a:ea typeface="Lato" panose="020F0502020204030203" pitchFamily="34" charset="0"/>
                <a:cs typeface="Lato" panose="020F0502020204030203" pitchFamily="34" charset="0"/>
              </a:rPr>
              <a:t> for </a:t>
            </a:r>
            <a:r>
              <a:rPr lang="it-IT" sz="1000" dirty="0" err="1">
                <a:latin typeface="Lato" panose="020F0502020204030203" pitchFamily="34" charset="0"/>
                <a:ea typeface="Lato" panose="020F0502020204030203" pitchFamily="34" charset="0"/>
                <a:cs typeface="Lato" panose="020F0502020204030203" pitchFamily="34" charset="0"/>
              </a:rPr>
              <a:t>hydro-meteorological</a:t>
            </a:r>
            <a:r>
              <a:rPr lang="it-IT" sz="1000" dirty="0">
                <a:latin typeface="Lato" panose="020F0502020204030203" pitchFamily="34" charset="0"/>
                <a:ea typeface="Lato" panose="020F0502020204030203" pitchFamily="34" charset="0"/>
                <a:cs typeface="Lato" panose="020F0502020204030203" pitchFamily="34" charset="0"/>
              </a:rPr>
              <a:t> hazards: </a:t>
            </a:r>
            <a:r>
              <a:rPr lang="it-IT" sz="1000" dirty="0" err="1">
                <a:latin typeface="Lato" panose="020F0502020204030203" pitchFamily="34" charset="0"/>
                <a:ea typeface="Lato" panose="020F0502020204030203" pitchFamily="34" charset="0"/>
                <a:cs typeface="Lato" panose="020F0502020204030203" pitchFamily="34" charset="0"/>
              </a:rPr>
              <a:t>Revised</a:t>
            </a:r>
            <a:r>
              <a:rPr lang="it-IT" sz="1000" dirty="0">
                <a:latin typeface="Lato" panose="020F0502020204030203" pitchFamily="34" charset="0"/>
                <a:ea typeface="Lato" panose="020F0502020204030203" pitchFamily="34" charset="0"/>
                <a:cs typeface="Lato" panose="020F0502020204030203" pitchFamily="34" charset="0"/>
              </a:rPr>
              <a:t> concepts, </a:t>
            </a:r>
            <a:r>
              <a:rPr lang="it-IT" sz="1000" dirty="0" err="1">
                <a:latin typeface="Lato" panose="020F0502020204030203" pitchFamily="34" charset="0"/>
                <a:ea typeface="Lato" panose="020F0502020204030203" pitchFamily="34" charset="0"/>
                <a:cs typeface="Lato" panose="020F0502020204030203" pitchFamily="34" charset="0"/>
              </a:rPr>
              <a:t>classification</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schemes</a:t>
            </a:r>
            <a:r>
              <a:rPr lang="it-IT" sz="1000" dirty="0">
                <a:latin typeface="Lato" panose="020F0502020204030203" pitchFamily="34" charset="0"/>
                <a:ea typeface="Lato" panose="020F0502020204030203" pitchFamily="34" charset="0"/>
                <a:cs typeface="Lato" panose="020F0502020204030203" pitchFamily="34" charset="0"/>
              </a:rPr>
              <a:t> and databases. </a:t>
            </a:r>
            <a:r>
              <a:rPr lang="it-IT" sz="1000" dirty="0" err="1">
                <a:latin typeface="Lato" panose="020F0502020204030203" pitchFamily="34" charset="0"/>
                <a:ea typeface="Lato" panose="020F0502020204030203" pitchFamily="34" charset="0"/>
                <a:cs typeface="Lato" panose="020F0502020204030203" pitchFamily="34" charset="0"/>
              </a:rPr>
              <a:t>Environmental</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Research</a:t>
            </a:r>
            <a:r>
              <a:rPr lang="it-IT" sz="1000" dirty="0">
                <a:latin typeface="Lato" panose="020F0502020204030203" pitchFamily="34" charset="0"/>
                <a:ea typeface="Lato" panose="020F0502020204030203" pitchFamily="34" charset="0"/>
                <a:cs typeface="Lato" panose="020F0502020204030203" pitchFamily="34" charset="0"/>
              </a:rPr>
              <a:t>, volume 179 part B.</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DHI MIKE HYDRO RIVER User Manual; </a:t>
            </a:r>
            <a:r>
              <a:rPr lang="it-IT" sz="1000" dirty="0" err="1">
                <a:latin typeface="Lato" panose="020F0502020204030203" pitchFamily="34" charset="0"/>
                <a:ea typeface="Lato" panose="020F0502020204030203" pitchFamily="34" charset="0"/>
                <a:cs typeface="Lato" panose="020F0502020204030203" pitchFamily="34" charset="0"/>
              </a:rPr>
              <a:t>Danish</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Hydraulic</a:t>
            </a:r>
            <a:r>
              <a:rPr lang="it-IT" sz="1000" dirty="0">
                <a:latin typeface="Lato" panose="020F0502020204030203" pitchFamily="34" charset="0"/>
                <a:ea typeface="Lato" panose="020F0502020204030203" pitchFamily="34" charset="0"/>
                <a:cs typeface="Lato" panose="020F0502020204030203" pitchFamily="34" charset="0"/>
              </a:rPr>
              <a:t> Institute: </a:t>
            </a:r>
            <a:r>
              <a:rPr lang="it-IT" sz="1000" dirty="0" err="1">
                <a:latin typeface="Lato" panose="020F0502020204030203" pitchFamily="34" charset="0"/>
                <a:ea typeface="Lato" panose="020F0502020204030203" pitchFamily="34" charset="0"/>
                <a:cs typeface="Lato" panose="020F0502020204030203" pitchFamily="34" charset="0"/>
              </a:rPr>
              <a:t>Copenhagen</a:t>
            </a:r>
            <a:r>
              <a:rPr lang="it-IT" sz="1000" dirty="0">
                <a:latin typeface="Lato" panose="020F0502020204030203" pitchFamily="34" charset="0"/>
                <a:ea typeface="Lato" panose="020F0502020204030203" pitchFamily="34" charset="0"/>
                <a:cs typeface="Lato" panose="020F0502020204030203" pitchFamily="34" charset="0"/>
              </a:rPr>
              <a:t>, 2020.</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DHI. MIKE SHE User Manual; </a:t>
            </a:r>
            <a:r>
              <a:rPr lang="it-IT" sz="1000" dirty="0" err="1">
                <a:latin typeface="Lato" panose="020F0502020204030203" pitchFamily="34" charset="0"/>
                <a:ea typeface="Lato" panose="020F0502020204030203" pitchFamily="34" charset="0"/>
                <a:cs typeface="Lato" panose="020F0502020204030203" pitchFamily="34" charset="0"/>
              </a:rPr>
              <a:t>Danish</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Hydraulic</a:t>
            </a:r>
            <a:r>
              <a:rPr lang="it-IT" sz="1000" dirty="0">
                <a:latin typeface="Lato" panose="020F0502020204030203" pitchFamily="34" charset="0"/>
                <a:ea typeface="Lato" panose="020F0502020204030203" pitchFamily="34" charset="0"/>
                <a:cs typeface="Lato" panose="020F0502020204030203" pitchFamily="34" charset="0"/>
              </a:rPr>
              <a:t> Institute: </a:t>
            </a:r>
            <a:r>
              <a:rPr lang="it-IT" sz="1000" dirty="0" err="1">
                <a:latin typeface="Lato" panose="020F0502020204030203" pitchFamily="34" charset="0"/>
                <a:ea typeface="Lato" panose="020F0502020204030203" pitchFamily="34" charset="0"/>
                <a:cs typeface="Lato" panose="020F0502020204030203" pitchFamily="34" charset="0"/>
              </a:rPr>
              <a:t>Copenhagen</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Denmark</a:t>
            </a:r>
            <a:r>
              <a:rPr lang="it-IT" sz="1000" dirty="0">
                <a:latin typeface="Lato" panose="020F0502020204030203" pitchFamily="34" charset="0"/>
                <a:ea typeface="Lato" panose="020F0502020204030203" pitchFamily="34" charset="0"/>
                <a:cs typeface="Lato" panose="020F0502020204030203" pitchFamily="34" charset="0"/>
              </a:rPr>
              <a:t>, 2020.</a:t>
            </a:r>
          </a:p>
          <a:p>
            <a:pPr marL="171450" indent="-171450">
              <a:buClr>
                <a:srgbClr val="00A7E2"/>
              </a:buClr>
              <a:buFont typeface="Arial" panose="020B0604020202020204" pitchFamily="34" charset="0"/>
              <a:buChar char="•"/>
            </a:pPr>
            <a:r>
              <a:rPr lang="it-IT" sz="1000" dirty="0" err="1">
                <a:latin typeface="Lato" panose="020F0502020204030203" pitchFamily="34" charset="0"/>
                <a:ea typeface="Lato" panose="020F0502020204030203" pitchFamily="34" charset="0"/>
                <a:cs typeface="Lato" panose="020F0502020204030203" pitchFamily="34" charset="0"/>
              </a:rPr>
              <a:t>Dikau</a:t>
            </a:r>
            <a:r>
              <a:rPr lang="it-IT" sz="1000" dirty="0">
                <a:latin typeface="Lato" panose="020F0502020204030203" pitchFamily="34" charset="0"/>
                <a:ea typeface="Lato" panose="020F0502020204030203" pitchFamily="34" charset="0"/>
                <a:cs typeface="Lato" panose="020F0502020204030203" pitchFamily="34" charset="0"/>
              </a:rPr>
              <a:t>, R., 1989, The </a:t>
            </a:r>
            <a:r>
              <a:rPr lang="it-IT" sz="1000" dirty="0" err="1">
                <a:latin typeface="Lato" panose="020F0502020204030203" pitchFamily="34" charset="0"/>
                <a:ea typeface="Lato" panose="020F0502020204030203" pitchFamily="34" charset="0"/>
                <a:cs typeface="Lato" panose="020F0502020204030203" pitchFamily="34" charset="0"/>
              </a:rPr>
              <a:t>application</a:t>
            </a:r>
            <a:r>
              <a:rPr lang="it-IT" sz="1000" dirty="0">
                <a:latin typeface="Lato" panose="020F0502020204030203" pitchFamily="34" charset="0"/>
                <a:ea typeface="Lato" panose="020F0502020204030203" pitchFamily="34" charset="0"/>
                <a:cs typeface="Lato" panose="020F0502020204030203" pitchFamily="34" charset="0"/>
              </a:rPr>
              <a:t> of a digital </a:t>
            </a:r>
            <a:r>
              <a:rPr lang="it-IT" sz="1000" dirty="0" err="1">
                <a:latin typeface="Lato" panose="020F0502020204030203" pitchFamily="34" charset="0"/>
                <a:ea typeface="Lato" panose="020F0502020204030203" pitchFamily="34" charset="0"/>
                <a:cs typeface="Lato" panose="020F0502020204030203" pitchFamily="34" charset="0"/>
              </a:rPr>
              <a:t>relief</a:t>
            </a:r>
            <a:r>
              <a:rPr lang="it-IT" sz="1000" dirty="0">
                <a:latin typeface="Lato" panose="020F0502020204030203" pitchFamily="34" charset="0"/>
                <a:ea typeface="Lato" panose="020F0502020204030203" pitchFamily="34" charset="0"/>
                <a:cs typeface="Lato" panose="020F0502020204030203" pitchFamily="34" charset="0"/>
              </a:rPr>
              <a:t> model to </a:t>
            </a:r>
            <a:r>
              <a:rPr lang="it-IT" sz="1000" dirty="0" err="1">
                <a:latin typeface="Lato" panose="020F0502020204030203" pitchFamily="34" charset="0"/>
                <a:ea typeface="Lato" panose="020F0502020204030203" pitchFamily="34" charset="0"/>
                <a:cs typeface="Lato" panose="020F0502020204030203" pitchFamily="34" charset="0"/>
              </a:rPr>
              <a:t>landform</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analysis</a:t>
            </a:r>
            <a:r>
              <a:rPr lang="it-IT" sz="1000" dirty="0">
                <a:latin typeface="Lato" panose="020F0502020204030203" pitchFamily="34" charset="0"/>
                <a:ea typeface="Lato" panose="020F0502020204030203" pitchFamily="34" charset="0"/>
                <a:cs typeface="Lato" panose="020F0502020204030203" pitchFamily="34" charset="0"/>
              </a:rPr>
              <a:t> in </a:t>
            </a:r>
            <a:r>
              <a:rPr lang="it-IT" sz="1000" dirty="0" err="1">
                <a:latin typeface="Lato" panose="020F0502020204030203" pitchFamily="34" charset="0"/>
                <a:ea typeface="Lato" panose="020F0502020204030203" pitchFamily="34" charset="0"/>
                <a:cs typeface="Lato" panose="020F0502020204030203" pitchFamily="34" charset="0"/>
              </a:rPr>
              <a:t>geomorphology</a:t>
            </a:r>
            <a:r>
              <a:rPr lang="it-IT" sz="1000" dirty="0">
                <a:latin typeface="Lato" panose="020F0502020204030203" pitchFamily="34" charset="0"/>
                <a:ea typeface="Lato" panose="020F0502020204030203" pitchFamily="34" charset="0"/>
                <a:cs typeface="Lato" panose="020F0502020204030203" pitchFamily="34" charset="0"/>
              </a:rPr>
              <a:t>. In: </a:t>
            </a:r>
            <a:r>
              <a:rPr lang="it-IT" sz="1000" dirty="0" err="1">
                <a:latin typeface="Lato" panose="020F0502020204030203" pitchFamily="34" charset="0"/>
                <a:ea typeface="Lato" panose="020F0502020204030203" pitchFamily="34" charset="0"/>
                <a:cs typeface="Lato" panose="020F0502020204030203" pitchFamily="34" charset="0"/>
              </a:rPr>
              <a:t>Raper</a:t>
            </a:r>
            <a:r>
              <a:rPr lang="it-IT" sz="1000" dirty="0">
                <a:latin typeface="Lato" panose="020F0502020204030203" pitchFamily="34" charset="0"/>
                <a:ea typeface="Lato" panose="020F0502020204030203" pitchFamily="34" charset="0"/>
                <a:cs typeface="Lato" panose="020F0502020204030203" pitchFamily="34" charset="0"/>
              </a:rPr>
              <a:t> JF (ed) Three </a:t>
            </a:r>
            <a:r>
              <a:rPr lang="it-IT" sz="1000" dirty="0" err="1">
                <a:latin typeface="Lato" panose="020F0502020204030203" pitchFamily="34" charset="0"/>
                <a:ea typeface="Lato" panose="020F0502020204030203" pitchFamily="34" charset="0"/>
                <a:cs typeface="Lato" panose="020F0502020204030203" pitchFamily="34" charset="0"/>
              </a:rPr>
              <a:t>Dimensional</a:t>
            </a:r>
            <a:r>
              <a:rPr lang="it-IT" sz="1000" dirty="0">
                <a:latin typeface="Lato" panose="020F0502020204030203" pitchFamily="34" charset="0"/>
                <a:ea typeface="Lato" panose="020F0502020204030203" pitchFamily="34" charset="0"/>
                <a:cs typeface="Lato" panose="020F0502020204030203" pitchFamily="34" charset="0"/>
              </a:rPr>
              <a:t> Applications in </a:t>
            </a:r>
            <a:r>
              <a:rPr lang="it-IT" sz="1000" dirty="0" err="1">
                <a:latin typeface="Lato" panose="020F0502020204030203" pitchFamily="34" charset="0"/>
                <a:ea typeface="Lato" panose="020F0502020204030203" pitchFamily="34" charset="0"/>
                <a:cs typeface="Lato" panose="020F0502020204030203" pitchFamily="34" charset="0"/>
              </a:rPr>
              <a:t>Geographical</a:t>
            </a:r>
            <a:r>
              <a:rPr lang="it-IT" sz="1000" dirty="0">
                <a:latin typeface="Lato" panose="020F0502020204030203" pitchFamily="34" charset="0"/>
                <a:ea typeface="Lato" panose="020F0502020204030203" pitchFamily="34" charset="0"/>
                <a:cs typeface="Lato" panose="020F0502020204030203" pitchFamily="34" charset="0"/>
              </a:rPr>
              <a:t> Information Systems, Taylor and Francis, London, 51-77 p.</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ERGOSE, 2003, </a:t>
            </a:r>
            <a:r>
              <a:rPr lang="it-IT" sz="1000" dirty="0" err="1">
                <a:latin typeface="Lato" panose="020F0502020204030203" pitchFamily="34" charset="0"/>
                <a:ea typeface="Lato" panose="020F0502020204030203" pitchFamily="34" charset="0"/>
                <a:cs typeface="Lato" panose="020F0502020204030203" pitchFamily="34" charset="0"/>
              </a:rPr>
              <a:t>Environmental</a:t>
            </a:r>
            <a:r>
              <a:rPr lang="it-IT" sz="1000" dirty="0">
                <a:latin typeface="Lato" panose="020F0502020204030203" pitchFamily="34" charset="0"/>
                <a:ea typeface="Lato" panose="020F0502020204030203" pitchFamily="34" charset="0"/>
                <a:cs typeface="Lato" panose="020F0502020204030203" pitchFamily="34" charset="0"/>
              </a:rPr>
              <a:t> Impact Study, </a:t>
            </a:r>
            <a:r>
              <a:rPr lang="it-IT" sz="1000" dirty="0" err="1">
                <a:latin typeface="Lato" panose="020F0502020204030203" pitchFamily="34" charset="0"/>
                <a:ea typeface="Lato" panose="020F0502020204030203" pitchFamily="34" charset="0"/>
                <a:cs typeface="Lato" panose="020F0502020204030203" pitchFamily="34" charset="0"/>
              </a:rPr>
              <a:t>measures</a:t>
            </a:r>
            <a:r>
              <a:rPr lang="it-IT" sz="1000" dirty="0">
                <a:latin typeface="Lato" panose="020F0502020204030203" pitchFamily="34" charset="0"/>
                <a:ea typeface="Lato" panose="020F0502020204030203" pitchFamily="34" charset="0"/>
                <a:cs typeface="Lato" panose="020F0502020204030203" pitchFamily="34" charset="0"/>
              </a:rPr>
              <a:t> to </a:t>
            </a:r>
            <a:r>
              <a:rPr lang="it-IT" sz="1000" dirty="0" err="1">
                <a:latin typeface="Lato" panose="020F0502020204030203" pitchFamily="34" charset="0"/>
                <a:ea typeface="Lato" panose="020F0502020204030203" pitchFamily="34" charset="0"/>
                <a:cs typeface="Lato" panose="020F0502020204030203" pitchFamily="34" charset="0"/>
              </a:rPr>
              <a:t>prevent</a:t>
            </a:r>
            <a:r>
              <a:rPr lang="it-IT" sz="1000" dirty="0">
                <a:latin typeface="Lato" panose="020F0502020204030203" pitchFamily="34" charset="0"/>
                <a:ea typeface="Lato" panose="020F0502020204030203" pitchFamily="34" charset="0"/>
                <a:cs typeface="Lato" panose="020F0502020204030203" pitchFamily="34" charset="0"/>
              </a:rPr>
              <a:t> flood </a:t>
            </a:r>
            <a:r>
              <a:rPr lang="it-IT" sz="1000" dirty="0" err="1">
                <a:latin typeface="Lato" panose="020F0502020204030203" pitchFamily="34" charset="0"/>
                <a:ea typeface="Lato" panose="020F0502020204030203" pitchFamily="34" charset="0"/>
                <a:cs typeface="Lato" panose="020F0502020204030203" pitchFamily="34" charset="0"/>
              </a:rPr>
              <a:t>damage</a:t>
            </a:r>
            <a:r>
              <a:rPr lang="it-IT" sz="1000" dirty="0">
                <a:latin typeface="Lato" panose="020F0502020204030203" pitchFamily="34" charset="0"/>
                <a:ea typeface="Lato" panose="020F0502020204030203" pitchFamily="34" charset="0"/>
                <a:cs typeface="Lato" panose="020F0502020204030203" pitchFamily="34" charset="0"/>
              </a:rPr>
              <a:t> in </a:t>
            </a:r>
            <a:r>
              <a:rPr lang="it-IT" sz="1000" dirty="0" err="1">
                <a:latin typeface="Lato" panose="020F0502020204030203" pitchFamily="34" charset="0"/>
                <a:ea typeface="Lato" panose="020F0502020204030203" pitchFamily="34" charset="0"/>
                <a:cs typeface="Lato" panose="020F0502020204030203" pitchFamily="34" charset="0"/>
              </a:rPr>
              <a:t>Spercheios</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river</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basin</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September</a:t>
            </a:r>
            <a:r>
              <a:rPr lang="it-IT" sz="1000" dirty="0">
                <a:latin typeface="Lato" panose="020F0502020204030203" pitchFamily="34" charset="0"/>
                <a:ea typeface="Lato" panose="020F0502020204030203" pitchFamily="34" charset="0"/>
                <a:cs typeface="Lato" panose="020F0502020204030203" pitchFamily="34" charset="0"/>
              </a:rPr>
              <a:t> 2003.</a:t>
            </a:r>
          </a:p>
          <a:p>
            <a:pPr marL="171450" indent="-171450">
              <a:buClr>
                <a:srgbClr val="00A7E2"/>
              </a:buClr>
              <a:buFont typeface="Arial" panose="020B0604020202020204" pitchFamily="34" charset="0"/>
              <a:buChar char="•"/>
            </a:pPr>
            <a:r>
              <a:rPr lang="it-IT" sz="1000" dirty="0" err="1">
                <a:latin typeface="Lato" panose="020F0502020204030203" pitchFamily="34" charset="0"/>
                <a:ea typeface="Lato" panose="020F0502020204030203" pitchFamily="34" charset="0"/>
                <a:cs typeface="Lato" panose="020F0502020204030203" pitchFamily="34" charset="0"/>
              </a:rPr>
              <a:t>European</a:t>
            </a:r>
            <a:r>
              <a:rPr lang="it-IT" sz="1000" dirty="0">
                <a:latin typeface="Lato" panose="020F0502020204030203" pitchFamily="34" charset="0"/>
                <a:ea typeface="Lato" panose="020F0502020204030203" pitchFamily="34" charset="0"/>
                <a:cs typeface="Lato" panose="020F0502020204030203" pitchFamily="34" charset="0"/>
              </a:rPr>
              <a:t> Environment Agency (EEA), 2020, </a:t>
            </a:r>
            <a:r>
              <a:rPr lang="it-IT" sz="1000" dirty="0" err="1">
                <a:latin typeface="Lato" panose="020F0502020204030203" pitchFamily="34" charset="0"/>
                <a:ea typeface="Lato" panose="020F0502020204030203" pitchFamily="34" charset="0"/>
                <a:cs typeface="Lato" panose="020F0502020204030203" pitchFamily="34" charset="0"/>
              </a:rPr>
              <a:t>Copernicus</a:t>
            </a:r>
            <a:r>
              <a:rPr lang="it-IT" sz="1000" dirty="0">
                <a:latin typeface="Lato" panose="020F0502020204030203" pitchFamily="34" charset="0"/>
                <a:ea typeface="Lato" panose="020F0502020204030203" pitchFamily="34" charset="0"/>
                <a:cs typeface="Lato" panose="020F0502020204030203" pitchFamily="34" charset="0"/>
              </a:rPr>
              <a:t> Land Monitoring Service. CORINE Land Cover 2012, Version 2020_20u1. </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Hargreaves, G. H., &amp; </a:t>
            </a:r>
            <a:r>
              <a:rPr lang="it-IT" sz="1000" dirty="0" err="1">
                <a:latin typeface="Lato" panose="020F0502020204030203" pitchFamily="34" charset="0"/>
                <a:ea typeface="Lato" panose="020F0502020204030203" pitchFamily="34" charset="0"/>
                <a:cs typeface="Lato" panose="020F0502020204030203" pitchFamily="34" charset="0"/>
              </a:rPr>
              <a:t>Samani</a:t>
            </a:r>
            <a:r>
              <a:rPr lang="it-IT" sz="1000" dirty="0">
                <a:latin typeface="Lato" panose="020F0502020204030203" pitchFamily="34" charset="0"/>
                <a:ea typeface="Lato" panose="020F0502020204030203" pitchFamily="34" charset="0"/>
                <a:cs typeface="Lato" panose="020F0502020204030203" pitchFamily="34" charset="0"/>
              </a:rPr>
              <a:t>, Z. A., 1985, Reference </a:t>
            </a:r>
            <a:r>
              <a:rPr lang="it-IT" sz="1000" dirty="0" err="1">
                <a:latin typeface="Lato" panose="020F0502020204030203" pitchFamily="34" charset="0"/>
                <a:ea typeface="Lato" panose="020F0502020204030203" pitchFamily="34" charset="0"/>
                <a:cs typeface="Lato" panose="020F0502020204030203" pitchFamily="34" charset="0"/>
              </a:rPr>
              <a:t>Crop</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Evapotranspiration</a:t>
            </a:r>
            <a:r>
              <a:rPr lang="it-IT" sz="1000" dirty="0">
                <a:latin typeface="Lato" panose="020F0502020204030203" pitchFamily="34" charset="0"/>
                <a:ea typeface="Lato" panose="020F0502020204030203" pitchFamily="34" charset="0"/>
                <a:cs typeface="Lato" panose="020F0502020204030203" pitchFamily="34" charset="0"/>
              </a:rPr>
              <a:t> from Temperature. Applied Engineering in </a:t>
            </a:r>
            <a:r>
              <a:rPr lang="it-IT" sz="1000" dirty="0" err="1">
                <a:latin typeface="Lato" panose="020F0502020204030203" pitchFamily="34" charset="0"/>
                <a:ea typeface="Lato" panose="020F0502020204030203" pitchFamily="34" charset="0"/>
                <a:cs typeface="Lato" panose="020F0502020204030203" pitchFamily="34" charset="0"/>
              </a:rPr>
              <a:t>Agriculture</a:t>
            </a:r>
            <a:r>
              <a:rPr lang="it-IT" sz="1000" dirty="0">
                <a:latin typeface="Lato" panose="020F0502020204030203" pitchFamily="34" charset="0"/>
                <a:ea typeface="Lato" panose="020F0502020204030203" pitchFamily="34" charset="0"/>
                <a:cs typeface="Lato" panose="020F0502020204030203" pitchFamily="34" charset="0"/>
              </a:rPr>
              <a:t>, 1(2), 96–99. </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HCMR, 2015. Development of an </a:t>
            </a:r>
            <a:r>
              <a:rPr lang="it-IT" sz="1000" dirty="0" err="1">
                <a:latin typeface="Lato" panose="020F0502020204030203" pitchFamily="34" charset="0"/>
                <a:ea typeface="Lato" panose="020F0502020204030203" pitchFamily="34" charset="0"/>
                <a:cs typeface="Lato" panose="020F0502020204030203" pitchFamily="34" charset="0"/>
              </a:rPr>
              <a:t>integrated</a:t>
            </a:r>
            <a:r>
              <a:rPr lang="it-IT" sz="1000" dirty="0">
                <a:latin typeface="Lato" panose="020F0502020204030203" pitchFamily="34" charset="0"/>
                <a:ea typeface="Lato" panose="020F0502020204030203" pitchFamily="34" charset="0"/>
                <a:cs typeface="Lato" panose="020F0502020204030203" pitchFamily="34" charset="0"/>
              </a:rPr>
              <a:t> management system for </a:t>
            </a:r>
            <a:r>
              <a:rPr lang="it-IT" sz="1000" dirty="0" err="1">
                <a:latin typeface="Lato" panose="020F0502020204030203" pitchFamily="34" charset="0"/>
                <a:ea typeface="Lato" panose="020F0502020204030203" pitchFamily="34" charset="0"/>
                <a:cs typeface="Lato" panose="020F0502020204030203" pitchFamily="34" charset="0"/>
              </a:rPr>
              <a:t>basin</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coastal</a:t>
            </a:r>
            <a:r>
              <a:rPr lang="it-IT" sz="1000" dirty="0">
                <a:latin typeface="Lato" panose="020F0502020204030203" pitchFamily="34" charset="0"/>
                <a:ea typeface="Lato" panose="020F0502020204030203" pitchFamily="34" charset="0"/>
                <a:cs typeface="Lato" panose="020F0502020204030203" pitchFamily="34" charset="0"/>
              </a:rPr>
              <a:t> and marine zones. </a:t>
            </a:r>
            <a:r>
              <a:rPr lang="it-IT" sz="1000" dirty="0" err="1">
                <a:latin typeface="Lato" panose="020F0502020204030203" pitchFamily="34" charset="0"/>
                <a:ea typeface="Lato" panose="020F0502020204030203" pitchFamily="34" charset="0"/>
                <a:cs typeface="Lato" panose="020F0502020204030203" pitchFamily="34" charset="0"/>
              </a:rPr>
              <a:t>Results</a:t>
            </a:r>
            <a:r>
              <a:rPr lang="it-IT" sz="1000" dirty="0">
                <a:latin typeface="Lato" panose="020F0502020204030203" pitchFamily="34" charset="0"/>
                <a:ea typeface="Lato" panose="020F0502020204030203" pitchFamily="34" charset="0"/>
                <a:cs typeface="Lato" panose="020F0502020204030203" pitchFamily="34" charset="0"/>
              </a:rPr>
              <a:t> of the </a:t>
            </a:r>
            <a:r>
              <a:rPr lang="it-IT" sz="1000" dirty="0" err="1">
                <a:latin typeface="Lato" panose="020F0502020204030203" pitchFamily="34" charset="0"/>
                <a:ea typeface="Lato" panose="020F0502020204030203" pitchFamily="34" charset="0"/>
                <a:cs typeface="Lato" panose="020F0502020204030203" pitchFamily="34" charset="0"/>
              </a:rPr>
              <a:t>annual</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evaluation</a:t>
            </a:r>
            <a:r>
              <a:rPr lang="it-IT" sz="1000" dirty="0">
                <a:latin typeface="Lato" panose="020F0502020204030203" pitchFamily="34" charset="0"/>
                <a:ea typeface="Lato" panose="020F0502020204030203" pitchFamily="34" charset="0"/>
                <a:cs typeface="Lato" panose="020F0502020204030203" pitchFamily="34" charset="0"/>
              </a:rPr>
              <a:t> of </a:t>
            </a:r>
            <a:r>
              <a:rPr lang="it-IT" sz="1000" dirty="0" err="1">
                <a:latin typeface="Lato" panose="020F0502020204030203" pitchFamily="34" charset="0"/>
                <a:ea typeface="Lato" panose="020F0502020204030203" pitchFamily="34" charset="0"/>
                <a:cs typeface="Lato" panose="020F0502020204030203" pitchFamily="34" charset="0"/>
              </a:rPr>
              <a:t>ecological</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quality</a:t>
            </a:r>
            <a:r>
              <a:rPr lang="it-IT" sz="1000" dirty="0">
                <a:latin typeface="Lato" panose="020F0502020204030203" pitchFamily="34" charset="0"/>
                <a:ea typeface="Lato" panose="020F0502020204030203" pitchFamily="34" charset="0"/>
                <a:cs typeface="Lato" panose="020F0502020204030203" pitchFamily="34" charset="0"/>
              </a:rPr>
              <a:t> of </a:t>
            </a:r>
            <a:r>
              <a:rPr lang="it-IT" sz="1000" dirty="0" err="1">
                <a:latin typeface="Lato" panose="020F0502020204030203" pitchFamily="34" charset="0"/>
                <a:ea typeface="Lato" panose="020F0502020204030203" pitchFamily="34" charset="0"/>
                <a:cs typeface="Lato" panose="020F0502020204030203" pitchFamily="34" charset="0"/>
              </a:rPr>
              <a:t>each</a:t>
            </a:r>
            <a:r>
              <a:rPr lang="it-IT" sz="1000" dirty="0">
                <a:latin typeface="Lato" panose="020F0502020204030203" pitchFamily="34" charset="0"/>
                <a:ea typeface="Lato" panose="020F0502020204030203" pitchFamily="34" charset="0"/>
                <a:cs typeface="Lato" panose="020F0502020204030203" pitchFamily="34" charset="0"/>
              </a:rPr>
              <a:t> water body [in </a:t>
            </a:r>
            <a:r>
              <a:rPr lang="it-IT" sz="1000" dirty="0" err="1">
                <a:latin typeface="Lato" panose="020F0502020204030203" pitchFamily="34" charset="0"/>
                <a:ea typeface="Lato" panose="020F0502020204030203" pitchFamily="34" charset="0"/>
                <a:cs typeface="Lato" panose="020F0502020204030203" pitchFamily="34" charset="0"/>
              </a:rPr>
              <a:t>Greek</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Hellenic</a:t>
            </a:r>
            <a:r>
              <a:rPr lang="it-IT" sz="1000" dirty="0">
                <a:latin typeface="Lato" panose="020F0502020204030203" pitchFamily="34" charset="0"/>
                <a:ea typeface="Lato" panose="020F0502020204030203" pitchFamily="34" charset="0"/>
                <a:cs typeface="Lato" panose="020F0502020204030203" pitchFamily="34" charset="0"/>
              </a:rPr>
              <a:t> Centre for Marine </a:t>
            </a:r>
            <a:r>
              <a:rPr lang="it-IT" sz="1000" dirty="0" err="1">
                <a:latin typeface="Lato" panose="020F0502020204030203" pitchFamily="34" charset="0"/>
                <a:ea typeface="Lato" panose="020F0502020204030203" pitchFamily="34" charset="0"/>
                <a:cs typeface="Lato" panose="020F0502020204030203" pitchFamily="34" charset="0"/>
              </a:rPr>
              <a:t>Research</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Anavyssos</a:t>
            </a:r>
            <a:endParaRPr lang="it-IT" sz="1000" dirty="0">
              <a:latin typeface="Lato" panose="020F0502020204030203" pitchFamily="34" charset="0"/>
              <a:ea typeface="Lato" panose="020F0502020204030203" pitchFamily="34" charset="0"/>
              <a:cs typeface="Lato" panose="020F0502020204030203" pitchFamily="34" charset="0"/>
            </a:endParaRPr>
          </a:p>
          <a:p>
            <a:pPr marL="171450" indent="-171450">
              <a:buClr>
                <a:srgbClr val="00A7E2"/>
              </a:buClr>
              <a:buFont typeface="Arial" panose="020B0604020202020204" pitchFamily="34" charset="0"/>
              <a:buChar char="•"/>
            </a:pPr>
            <a:r>
              <a:rPr lang="it-IT" sz="1000" dirty="0" err="1">
                <a:latin typeface="Lato" panose="020F0502020204030203" pitchFamily="34" charset="0"/>
                <a:ea typeface="Lato" panose="020F0502020204030203" pitchFamily="34" charset="0"/>
                <a:cs typeface="Lato" panose="020F0502020204030203" pitchFamily="34" charset="0"/>
              </a:rPr>
              <a:t>Hersbach</a:t>
            </a:r>
            <a:r>
              <a:rPr lang="it-IT" sz="1000" dirty="0">
                <a:latin typeface="Lato" panose="020F0502020204030203" pitchFamily="34" charset="0"/>
                <a:ea typeface="Lato" panose="020F0502020204030203" pitchFamily="34" charset="0"/>
                <a:cs typeface="Lato" panose="020F0502020204030203" pitchFamily="34" charset="0"/>
              </a:rPr>
              <a:t> et al., 2020, The ERA5 global </a:t>
            </a:r>
            <a:r>
              <a:rPr lang="it-IT" sz="1000" dirty="0" err="1">
                <a:latin typeface="Lato" panose="020F0502020204030203" pitchFamily="34" charset="0"/>
                <a:ea typeface="Lato" panose="020F0502020204030203" pitchFamily="34" charset="0"/>
                <a:cs typeface="Lato" panose="020F0502020204030203" pitchFamily="34" charset="0"/>
              </a:rPr>
              <a:t>reanalysis</a:t>
            </a:r>
            <a:r>
              <a:rPr lang="it-IT" sz="1000" dirty="0">
                <a:latin typeface="Lato" panose="020F0502020204030203" pitchFamily="34" charset="0"/>
                <a:ea typeface="Lato" panose="020F0502020204030203" pitchFamily="34" charset="0"/>
                <a:cs typeface="Lato" panose="020F0502020204030203" pitchFamily="34" charset="0"/>
              </a:rPr>
              <a:t>. Q J R </a:t>
            </a:r>
            <a:r>
              <a:rPr lang="it-IT" sz="1000" dirty="0" err="1">
                <a:latin typeface="Lato" panose="020F0502020204030203" pitchFamily="34" charset="0"/>
                <a:ea typeface="Lato" panose="020F0502020204030203" pitchFamily="34" charset="0"/>
                <a:cs typeface="Lato" panose="020F0502020204030203" pitchFamily="34" charset="0"/>
              </a:rPr>
              <a:t>Meteorol</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Soc</a:t>
            </a:r>
            <a:r>
              <a:rPr lang="it-IT" sz="1000" dirty="0">
                <a:latin typeface="Lato" panose="020F0502020204030203" pitchFamily="34" charset="0"/>
                <a:ea typeface="Lato" panose="020F0502020204030203" pitchFamily="34" charset="0"/>
                <a:cs typeface="Lato" panose="020F0502020204030203" pitchFamily="34" charset="0"/>
              </a:rPr>
              <a:t>. 2020; 146: 1999– 2049. https://doi.org/10.1002/qj.3803</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IPCC, 2018, Impacts, Adaptation, and </a:t>
            </a:r>
            <a:r>
              <a:rPr lang="it-IT" sz="1000" dirty="0" err="1">
                <a:latin typeface="Lato" panose="020F0502020204030203" pitchFamily="34" charset="0"/>
                <a:ea typeface="Lato" panose="020F0502020204030203" pitchFamily="34" charset="0"/>
                <a:cs typeface="Lato" panose="020F0502020204030203" pitchFamily="34" charset="0"/>
              </a:rPr>
              <a:t>Vulnerability</a:t>
            </a:r>
            <a:r>
              <a:rPr lang="it-IT" sz="1000" dirty="0">
                <a:latin typeface="Lato" panose="020F0502020204030203" pitchFamily="34" charset="0"/>
                <a:ea typeface="Lato" panose="020F0502020204030203" pitchFamily="34" charset="0"/>
                <a:cs typeface="Lato" panose="020F0502020204030203" pitchFamily="34" charset="0"/>
              </a:rPr>
              <a:t>. Part A: Global and </a:t>
            </a:r>
            <a:r>
              <a:rPr lang="it-IT" sz="1000" dirty="0" err="1">
                <a:latin typeface="Lato" panose="020F0502020204030203" pitchFamily="34" charset="0"/>
                <a:ea typeface="Lato" panose="020F0502020204030203" pitchFamily="34" charset="0"/>
                <a:cs typeface="Lato" panose="020F0502020204030203" pitchFamily="34" charset="0"/>
              </a:rPr>
              <a:t>Sectoral</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Aspects</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Contribution</a:t>
            </a:r>
            <a:r>
              <a:rPr lang="it-IT" sz="1000" dirty="0">
                <a:latin typeface="Lato" panose="020F0502020204030203" pitchFamily="34" charset="0"/>
                <a:ea typeface="Lato" panose="020F0502020204030203" pitchFamily="34" charset="0"/>
                <a:cs typeface="Lato" panose="020F0502020204030203" pitchFamily="34" charset="0"/>
              </a:rPr>
              <a:t> of Working Group II to the Fifth </a:t>
            </a:r>
            <a:r>
              <a:rPr lang="it-IT" sz="1000" dirty="0" err="1">
                <a:latin typeface="Lato" panose="020F0502020204030203" pitchFamily="34" charset="0"/>
                <a:ea typeface="Lato" panose="020F0502020204030203" pitchFamily="34" charset="0"/>
                <a:cs typeface="Lato" panose="020F0502020204030203" pitchFamily="34" charset="0"/>
              </a:rPr>
              <a:t>Assessment</a:t>
            </a:r>
            <a:r>
              <a:rPr lang="it-IT" sz="1000" dirty="0">
                <a:latin typeface="Lato" panose="020F0502020204030203" pitchFamily="34" charset="0"/>
                <a:ea typeface="Lato" panose="020F0502020204030203" pitchFamily="34" charset="0"/>
                <a:cs typeface="Lato" panose="020F0502020204030203" pitchFamily="34" charset="0"/>
              </a:rPr>
              <a:t> Report of the </a:t>
            </a:r>
            <a:r>
              <a:rPr lang="it-IT" sz="1000" dirty="0" err="1">
                <a:latin typeface="Lato" panose="020F0502020204030203" pitchFamily="34" charset="0"/>
                <a:ea typeface="Lato" panose="020F0502020204030203" pitchFamily="34" charset="0"/>
                <a:cs typeface="Lato" panose="020F0502020204030203" pitchFamily="34" charset="0"/>
              </a:rPr>
              <a:t>Intergovernmental</a:t>
            </a:r>
            <a:r>
              <a:rPr lang="it-IT" sz="1000" dirty="0">
                <a:latin typeface="Lato" panose="020F0502020204030203" pitchFamily="34" charset="0"/>
                <a:ea typeface="Lato" panose="020F0502020204030203" pitchFamily="34" charset="0"/>
                <a:cs typeface="Lato" panose="020F0502020204030203" pitchFamily="34" charset="0"/>
              </a:rPr>
              <a:t> Panel on </a:t>
            </a:r>
            <a:r>
              <a:rPr lang="it-IT" sz="1000" dirty="0" err="1">
                <a:latin typeface="Lato" panose="020F0502020204030203" pitchFamily="34" charset="0"/>
                <a:ea typeface="Lato" panose="020F0502020204030203" pitchFamily="34" charset="0"/>
                <a:cs typeface="Lato" panose="020F0502020204030203" pitchFamily="34" charset="0"/>
              </a:rPr>
              <a:t>Climate</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Change</a:t>
            </a:r>
            <a:r>
              <a:rPr lang="it-IT" sz="1000" dirty="0">
                <a:latin typeface="Lato" panose="020F0502020204030203" pitchFamily="34" charset="0"/>
                <a:ea typeface="Lato" panose="020F0502020204030203" pitchFamily="34" charset="0"/>
                <a:cs typeface="Lato" panose="020F0502020204030203" pitchFamily="34" charset="0"/>
              </a:rPr>
              <a:t> (2018), 1-34.</a:t>
            </a:r>
          </a:p>
          <a:p>
            <a:pPr marL="171450" indent="-171450">
              <a:buClr>
                <a:srgbClr val="00A7E2"/>
              </a:buClr>
              <a:buFont typeface="Arial" panose="020B0604020202020204" pitchFamily="34" charset="0"/>
              <a:buChar char="•"/>
            </a:pPr>
            <a:r>
              <a:rPr lang="it-IT" sz="1000" dirty="0">
                <a:latin typeface="Lato" panose="020F0502020204030203" pitchFamily="34" charset="0"/>
                <a:ea typeface="Lato" panose="020F0502020204030203" pitchFamily="34" charset="0"/>
                <a:cs typeface="Lato" panose="020F0502020204030203" pitchFamily="34" charset="0"/>
              </a:rPr>
              <a:t>Jacob et al., 2014,EURO-CORDEX: new high-</a:t>
            </a:r>
            <a:r>
              <a:rPr lang="it-IT" sz="1000" dirty="0" err="1">
                <a:latin typeface="Lato" panose="020F0502020204030203" pitchFamily="34" charset="0"/>
                <a:ea typeface="Lato" panose="020F0502020204030203" pitchFamily="34" charset="0"/>
                <a:cs typeface="Lato" panose="020F0502020204030203" pitchFamily="34" charset="0"/>
              </a:rPr>
              <a:t>resolution</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climate</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change</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projections</a:t>
            </a:r>
            <a:r>
              <a:rPr lang="it-IT" sz="1000" dirty="0">
                <a:latin typeface="Lato" panose="020F0502020204030203" pitchFamily="34" charset="0"/>
                <a:ea typeface="Lato" panose="020F0502020204030203" pitchFamily="34" charset="0"/>
                <a:cs typeface="Lato" panose="020F0502020204030203" pitchFamily="34" charset="0"/>
              </a:rPr>
              <a:t> for </a:t>
            </a:r>
            <a:r>
              <a:rPr lang="it-IT" sz="1000" dirty="0" err="1">
                <a:latin typeface="Lato" panose="020F0502020204030203" pitchFamily="34" charset="0"/>
                <a:ea typeface="Lato" panose="020F0502020204030203" pitchFamily="34" charset="0"/>
                <a:cs typeface="Lato" panose="020F0502020204030203" pitchFamily="34" charset="0"/>
              </a:rPr>
              <a:t>European</a:t>
            </a:r>
            <a:r>
              <a:rPr lang="it-IT" sz="1000" dirty="0">
                <a:latin typeface="Lato" panose="020F0502020204030203" pitchFamily="34" charset="0"/>
                <a:ea typeface="Lato" panose="020F0502020204030203" pitchFamily="34" charset="0"/>
                <a:cs typeface="Lato" panose="020F0502020204030203" pitchFamily="34" charset="0"/>
              </a:rPr>
              <a:t> impact </a:t>
            </a:r>
            <a:r>
              <a:rPr lang="it-IT" sz="1000" dirty="0" err="1">
                <a:latin typeface="Lato" panose="020F0502020204030203" pitchFamily="34" charset="0"/>
                <a:ea typeface="Lato" panose="020F0502020204030203" pitchFamily="34" charset="0"/>
                <a:cs typeface="Lato" panose="020F0502020204030203" pitchFamily="34" charset="0"/>
              </a:rPr>
              <a:t>research</a:t>
            </a:r>
            <a:r>
              <a:rPr lang="it-IT" sz="1000" dirty="0">
                <a:latin typeface="Lato" panose="020F0502020204030203" pitchFamily="34" charset="0"/>
                <a:ea typeface="Lato" panose="020F0502020204030203" pitchFamily="34" charset="0"/>
                <a:cs typeface="Lato" panose="020F0502020204030203" pitchFamily="34" charset="0"/>
              </a:rPr>
              <a:t>, Reg </a:t>
            </a:r>
            <a:r>
              <a:rPr lang="it-IT" sz="1000" dirty="0" err="1">
                <a:latin typeface="Lato" panose="020F0502020204030203" pitchFamily="34" charset="0"/>
                <a:ea typeface="Lato" panose="020F0502020204030203" pitchFamily="34" charset="0"/>
                <a:cs typeface="Lato" panose="020F0502020204030203" pitchFamily="34" charset="0"/>
              </a:rPr>
              <a:t>Environ</a:t>
            </a:r>
            <a:r>
              <a:rPr lang="it-IT" sz="1000" dirty="0">
                <a:latin typeface="Lato" panose="020F0502020204030203" pitchFamily="34" charset="0"/>
                <a:ea typeface="Lato" panose="020F0502020204030203" pitchFamily="34" charset="0"/>
                <a:cs typeface="Lato" panose="020F0502020204030203" pitchFamily="34" charset="0"/>
              </a:rPr>
              <a:t> </a:t>
            </a:r>
            <a:r>
              <a:rPr lang="it-IT" sz="1000" dirty="0" err="1">
                <a:latin typeface="Lato" panose="020F0502020204030203" pitchFamily="34" charset="0"/>
                <a:ea typeface="Lato" panose="020F0502020204030203" pitchFamily="34" charset="0"/>
                <a:cs typeface="Lato" panose="020F0502020204030203" pitchFamily="34" charset="0"/>
              </a:rPr>
              <a:t>Change</a:t>
            </a:r>
            <a:r>
              <a:rPr lang="it-IT" sz="1000" dirty="0">
                <a:latin typeface="Lato" panose="020F0502020204030203" pitchFamily="34" charset="0"/>
                <a:ea typeface="Lato" panose="020F0502020204030203" pitchFamily="34" charset="0"/>
                <a:cs typeface="Lato" panose="020F0502020204030203" pitchFamily="34" charset="0"/>
              </a:rPr>
              <a:t> (2014) 14:563–578.</a:t>
            </a:r>
          </a:p>
        </p:txBody>
      </p:sp>
    </p:spTree>
    <p:extLst>
      <p:ext uri="{BB962C8B-B14F-4D97-AF65-F5344CB8AC3E}">
        <p14:creationId xmlns:p14="http://schemas.microsoft.com/office/powerpoint/2010/main" val="3867907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106884" y="486783"/>
            <a:ext cx="6085116" cy="6371217"/>
          </a:xfrm>
          <a:prstGeom prst="rect">
            <a:avLst/>
          </a:prstGeom>
        </p:spPr>
      </p:pic>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Next steps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 name="TextBox 2">
            <a:extLst>
              <a:ext uri="{FF2B5EF4-FFF2-40B4-BE49-F238E27FC236}">
                <a16:creationId xmlns:a16="http://schemas.microsoft.com/office/drawing/2014/main" id="{364BE43C-C07F-A98A-25E1-CDD9EDABF161}"/>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29</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a:extLst>
              <a:ext uri="{FF2B5EF4-FFF2-40B4-BE49-F238E27FC236}">
                <a16:creationId xmlns:a16="http://schemas.microsoft.com/office/drawing/2014/main" id="{DD3C8351-146A-E006-37AD-D9F6685B1662}"/>
              </a:ext>
            </a:extLst>
          </p:cNvPr>
          <p:cNvSpPr txBox="1"/>
          <p:nvPr/>
        </p:nvSpPr>
        <p:spPr>
          <a:xfrm>
            <a:off x="270566" y="819748"/>
            <a:ext cx="5501585" cy="6247864"/>
          </a:xfrm>
          <a:prstGeom prst="rect">
            <a:avLst/>
          </a:prstGeom>
          <a:noFill/>
        </p:spPr>
        <p:txBody>
          <a:bodyPr wrap="square" lIns="91440" tIns="45720" rIns="91440" bIns="45720" rtlCol="0" anchor="t">
            <a:spAutoFit/>
          </a:bodyPr>
          <a:lstStyle/>
          <a:p>
            <a:endParaRPr lang="de-DE" sz="1600" dirty="0">
              <a:solidFill>
                <a:srgbClr val="009ED6"/>
              </a:solidFill>
              <a:latin typeface="Lato"/>
              <a:ea typeface="Lato"/>
              <a:cs typeface="Lato"/>
            </a:endParaRPr>
          </a:p>
          <a:p>
            <a:endParaRPr lang="de-DE" sz="1600" dirty="0">
              <a:solidFill>
                <a:srgbClr val="009ED6"/>
              </a:solidFill>
              <a:latin typeface="Lato"/>
              <a:ea typeface="Lato"/>
              <a:cs typeface="Lato"/>
            </a:endParaRPr>
          </a:p>
          <a:p>
            <a:r>
              <a:rPr lang="de-DE" sz="1600" dirty="0">
                <a:solidFill>
                  <a:srgbClr val="009ED6"/>
                </a:solidFill>
                <a:latin typeface="Lato"/>
                <a:ea typeface="+mn-lt"/>
                <a:cs typeface="+mn-lt"/>
              </a:rPr>
              <a:t>Unit 1: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Concepts</a:t>
            </a:r>
            <a:r>
              <a:rPr lang="de-DE" sz="1600" dirty="0">
                <a:latin typeface="Lato"/>
                <a:ea typeface="+mn-lt"/>
                <a:cs typeface="+mn-lt"/>
              </a:rPr>
              <a:t> and </a:t>
            </a:r>
            <a:r>
              <a:rPr lang="de-DE" sz="1600" dirty="0" err="1">
                <a:latin typeface="Lato"/>
                <a:ea typeface="+mn-lt"/>
                <a:cs typeface="+mn-lt"/>
              </a:rPr>
              <a:t>Approaches</a:t>
            </a:r>
            <a:r>
              <a:rPr lang="de-DE" sz="1600" dirty="0">
                <a:latin typeface="Lato"/>
                <a:ea typeface="+mn-lt"/>
                <a:cs typeface="+mn-lt"/>
              </a:rPr>
              <a:t> </a:t>
            </a:r>
          </a:p>
          <a:p>
            <a:endParaRPr lang="de-DE" sz="1600" dirty="0">
              <a:solidFill>
                <a:srgbClr val="000000"/>
              </a:solidFill>
              <a:latin typeface="Lato"/>
              <a:ea typeface="+mn-lt"/>
              <a:cs typeface="+mn-lt"/>
            </a:endParaRPr>
          </a:p>
          <a:p>
            <a:r>
              <a:rPr lang="de-DE" sz="1600" dirty="0">
                <a:solidFill>
                  <a:srgbClr val="009ED6"/>
                </a:solidFill>
                <a:latin typeface="Lato"/>
                <a:ea typeface="+mn-lt"/>
                <a:cs typeface="+mn-lt"/>
              </a:rPr>
              <a:t>Unit 2: </a:t>
            </a:r>
            <a:r>
              <a:rPr lang="de-DE" sz="1600" dirty="0" err="1">
                <a:latin typeface="Lato"/>
                <a:ea typeface="+mn-lt"/>
                <a:cs typeface="+mn-lt"/>
              </a:rPr>
              <a:t>Good</a:t>
            </a:r>
            <a:r>
              <a:rPr lang="de-DE" sz="1600" dirty="0">
                <a:latin typeface="Lato"/>
                <a:ea typeface="+mn-lt"/>
                <a:cs typeface="+mn-lt"/>
              </a:rPr>
              <a:t> Practices </a:t>
            </a:r>
            <a:r>
              <a:rPr lang="de-DE" sz="1600" dirty="0" err="1">
                <a:latin typeface="Lato"/>
                <a:ea typeface="+mn-lt"/>
                <a:cs typeface="+mn-lt"/>
              </a:rPr>
              <a:t>from</a:t>
            </a:r>
            <a:r>
              <a:rPr lang="de-DE" sz="1600" dirty="0">
                <a:latin typeface="Lato"/>
                <a:ea typeface="+mn-lt"/>
                <a:cs typeface="+mn-lt"/>
              </a:rPr>
              <a:t> Open Air Laboratories</a:t>
            </a: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3: </a:t>
            </a:r>
            <a:r>
              <a:rPr lang="de-DE" sz="1600" dirty="0">
                <a:latin typeface="Lato"/>
                <a:ea typeface="+mn-lt"/>
                <a:cs typeface="+mn-lt"/>
              </a:rPr>
              <a:t>Stakeholder Engagement and Co-</a:t>
            </a:r>
            <a:r>
              <a:rPr lang="de-DE" sz="1600" dirty="0" err="1">
                <a:latin typeface="Lato"/>
                <a:ea typeface="+mn-lt"/>
                <a:cs typeface="+mn-lt"/>
              </a:rPr>
              <a:t>Creation</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4: </a:t>
            </a:r>
            <a:r>
              <a:rPr lang="de-DE" sz="1600" dirty="0" err="1">
                <a:latin typeface="Lato"/>
                <a:ea typeface="+mn-lt"/>
                <a:cs typeface="+mn-lt"/>
              </a:rPr>
              <a:t>Assessing</a:t>
            </a:r>
            <a:r>
              <a:rPr lang="de-DE" sz="1600" dirty="0">
                <a:latin typeface="Lato"/>
                <a:ea typeface="+mn-lt"/>
                <a:cs typeface="+mn-lt"/>
              </a:rPr>
              <a:t> </a:t>
            </a:r>
            <a:r>
              <a:rPr lang="de-DE" sz="1600" dirty="0" err="1">
                <a:latin typeface="Lato"/>
                <a:ea typeface="+mn-lt"/>
                <a:cs typeface="+mn-lt"/>
              </a:rPr>
              <a:t>Risks</a:t>
            </a:r>
            <a:r>
              <a:rPr lang="de-DE" sz="1600" dirty="0">
                <a:latin typeface="Lato"/>
                <a:ea typeface="+mn-lt"/>
                <a:cs typeface="+mn-lt"/>
              </a:rPr>
              <a:t> in </a:t>
            </a:r>
            <a:r>
              <a:rPr lang="de-DE" sz="1600" dirty="0" err="1">
                <a:latin typeface="Lato"/>
                <a:ea typeface="+mn-lt"/>
                <a:cs typeface="+mn-lt"/>
              </a:rPr>
              <a:t>Socio-Ecological</a:t>
            </a:r>
            <a:r>
              <a:rPr lang="de-DE" sz="1600" dirty="0">
                <a:latin typeface="Lato"/>
                <a:ea typeface="+mn-lt"/>
                <a:cs typeface="+mn-lt"/>
              </a:rPr>
              <a:t> Systems</a:t>
            </a:r>
            <a:endParaRPr lang="en-US" sz="1600" dirty="0">
              <a:latin typeface="Lato"/>
              <a:ea typeface="+mn-lt"/>
              <a:cs typeface="+mn-lt"/>
            </a:endParaRPr>
          </a:p>
          <a:p>
            <a:endParaRPr lang="de-DE" sz="1600" dirty="0">
              <a:latin typeface="Lato"/>
              <a:ea typeface="+mn-lt"/>
              <a:cs typeface="+mn-lt"/>
            </a:endParaRPr>
          </a:p>
          <a:p>
            <a:r>
              <a:rPr lang="de-DE" sz="1600" dirty="0">
                <a:solidFill>
                  <a:srgbClr val="8DC548"/>
                </a:solidFill>
                <a:latin typeface="Lato"/>
                <a:ea typeface="+mn-lt"/>
                <a:cs typeface="+mn-lt"/>
              </a:rPr>
              <a:t>Unit 5: </a:t>
            </a:r>
            <a:r>
              <a:rPr lang="de-DE" sz="1600" dirty="0" err="1">
                <a:solidFill>
                  <a:srgbClr val="8DC548"/>
                </a:solidFill>
                <a:latin typeface="Lato"/>
                <a:ea typeface="+mn-lt"/>
                <a:cs typeface="+mn-lt"/>
              </a:rPr>
              <a:t>NbS</a:t>
            </a:r>
            <a:r>
              <a:rPr lang="de-DE" sz="1600" dirty="0">
                <a:solidFill>
                  <a:srgbClr val="8DC548"/>
                </a:solidFill>
                <a:latin typeface="Lato"/>
                <a:ea typeface="+mn-lt"/>
                <a:cs typeface="+mn-lt"/>
              </a:rPr>
              <a:t> </a:t>
            </a:r>
            <a:r>
              <a:rPr lang="de-DE" sz="1600" dirty="0" err="1">
                <a:solidFill>
                  <a:srgbClr val="8DC548"/>
                </a:solidFill>
                <a:latin typeface="Lato"/>
                <a:ea typeface="+mn-lt"/>
                <a:cs typeface="+mn-lt"/>
              </a:rPr>
              <a:t>Selection</a:t>
            </a:r>
            <a:r>
              <a:rPr lang="de-DE" sz="1600" dirty="0">
                <a:solidFill>
                  <a:srgbClr val="8DC548"/>
                </a:solidFill>
                <a:latin typeface="Lato"/>
                <a:ea typeface="+mn-lt"/>
                <a:cs typeface="+mn-lt"/>
              </a:rPr>
              <a:t> and Engineering</a:t>
            </a:r>
            <a:endParaRPr lang="en-US" sz="1600" dirty="0">
              <a:solidFill>
                <a:srgbClr val="8DC548"/>
              </a:solidFill>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6: </a:t>
            </a:r>
            <a:r>
              <a:rPr lang="de-DE" sz="1600" dirty="0" err="1">
                <a:latin typeface="Lato"/>
                <a:ea typeface="+mn-lt"/>
                <a:cs typeface="+mn-lt"/>
              </a:rPr>
              <a:t>NbS</a:t>
            </a:r>
            <a:r>
              <a:rPr lang="de-DE" sz="1600" dirty="0">
                <a:latin typeface="Lato"/>
                <a:ea typeface="+mn-lt"/>
                <a:cs typeface="+mn-lt"/>
              </a:rPr>
              <a:t> Modelling and Monitoring</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7: </a:t>
            </a:r>
            <a:r>
              <a:rPr lang="de-DE" sz="1600" dirty="0" err="1">
                <a:latin typeface="Lato"/>
                <a:ea typeface="+mn-lt"/>
                <a:cs typeface="+mn-lt"/>
              </a:rPr>
              <a:t>NbS</a:t>
            </a:r>
            <a:r>
              <a:rPr lang="de-DE" sz="1600" dirty="0">
                <a:latin typeface="Lato"/>
                <a:ea typeface="+mn-lt"/>
                <a:cs typeface="+mn-lt"/>
              </a:rPr>
              <a:t> Policy </a:t>
            </a:r>
            <a:r>
              <a:rPr lang="de-DE" sz="1600" dirty="0" err="1">
                <a:latin typeface="Lato"/>
                <a:ea typeface="+mn-lt"/>
                <a:cs typeface="+mn-lt"/>
              </a:rPr>
              <a:t>Context</a:t>
            </a:r>
            <a:r>
              <a:rPr lang="de-DE" sz="1600" dirty="0">
                <a:latin typeface="Lato"/>
                <a:ea typeface="+mn-lt"/>
                <a:cs typeface="+mn-lt"/>
              </a:rPr>
              <a:t> and </a:t>
            </a:r>
            <a:r>
              <a:rPr lang="de-DE" sz="1600" dirty="0" err="1">
                <a:latin typeface="Lato"/>
                <a:ea typeface="+mn-lt"/>
                <a:cs typeface="+mn-lt"/>
              </a:rPr>
              <a:t>Permitting</a:t>
            </a:r>
            <a:r>
              <a:rPr lang="de-DE" sz="1600" dirty="0">
                <a:latin typeface="Lato"/>
                <a:ea typeface="+mn-lt"/>
                <a:cs typeface="+mn-lt"/>
              </a:rPr>
              <a:t> </a:t>
            </a:r>
            <a:r>
              <a:rPr lang="de-DE" sz="1600" dirty="0" err="1">
                <a:latin typeface="Lato"/>
                <a:ea typeface="+mn-lt"/>
                <a:cs typeface="+mn-lt"/>
              </a:rPr>
              <a:t>Paths</a:t>
            </a:r>
            <a:endParaRPr lang="en-US" sz="1600" dirty="0" err="1">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8: </a:t>
            </a:r>
            <a:r>
              <a:rPr lang="de-DE" sz="1600" dirty="0" err="1">
                <a:latin typeface="Lato"/>
                <a:ea typeface="+mn-lt"/>
                <a:cs typeface="+mn-lt"/>
              </a:rPr>
              <a:t>Promoting</a:t>
            </a:r>
            <a:r>
              <a:rPr lang="de-DE" sz="1600" dirty="0">
                <a:latin typeface="Lato"/>
                <a:ea typeface="+mn-lt"/>
                <a:cs typeface="+mn-lt"/>
              </a:rPr>
              <a:t>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Uptake</a:t>
            </a:r>
            <a:r>
              <a:rPr lang="de-DE" sz="1600" dirty="0">
                <a:latin typeface="Lato"/>
                <a:ea typeface="+mn-lt"/>
                <a:cs typeface="+mn-lt"/>
              </a:rPr>
              <a:t> and Public Acceptance</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9: </a:t>
            </a:r>
            <a:r>
              <a:rPr lang="de-DE" sz="1600" dirty="0">
                <a:latin typeface="Lato"/>
                <a:ea typeface="+mn-lt"/>
                <a:cs typeface="+mn-lt"/>
              </a:rPr>
              <a:t>Replication and Business </a:t>
            </a:r>
            <a:r>
              <a:rPr lang="de-DE" sz="1600" dirty="0" err="1">
                <a:latin typeface="Lato"/>
                <a:ea typeface="+mn-lt"/>
                <a:cs typeface="+mn-lt"/>
              </a:rPr>
              <a:t>Uptake</a:t>
            </a:r>
            <a:endParaRPr lang="de-DE"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10: </a:t>
            </a:r>
            <a:r>
              <a:rPr lang="de-DE" sz="1600" dirty="0" err="1">
                <a:latin typeface="Lato"/>
                <a:ea typeface="+mn-lt"/>
                <a:cs typeface="+mn-lt"/>
              </a:rPr>
              <a:t>GeoIKP</a:t>
            </a:r>
            <a:r>
              <a:rPr lang="de-DE" sz="1600" dirty="0">
                <a:latin typeface="Lato"/>
                <a:ea typeface="+mn-lt"/>
                <a:cs typeface="+mn-lt"/>
              </a:rPr>
              <a:t> –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Platform</a:t>
            </a:r>
            <a:endParaRPr lang="de-DE" sz="1600" dirty="0">
              <a:latin typeface="Lato"/>
              <a:ea typeface="+mn-lt"/>
              <a:cs typeface="+mn-lt"/>
            </a:endParaRPr>
          </a:p>
          <a:p>
            <a:endParaRPr lang="de-DE" sz="1600" dirty="0">
              <a:latin typeface="Lato"/>
              <a:ea typeface="+mn-lt"/>
              <a:cs typeface="+mn-lt"/>
            </a:endParaRPr>
          </a:p>
          <a:p>
            <a:endParaRPr lang="de-DE" sz="1600" dirty="0">
              <a:solidFill>
                <a:srgbClr val="8DC548"/>
              </a:solidFill>
              <a:latin typeface="Lato"/>
              <a:ea typeface="+mn-lt"/>
              <a:cs typeface="+mn-lt"/>
            </a:endParaRPr>
          </a:p>
          <a:p>
            <a:endParaRPr lang="de-DE" sz="1600" dirty="0">
              <a:solidFill>
                <a:srgbClr val="009ED6"/>
              </a:solidFill>
              <a:latin typeface="Lato"/>
              <a:ea typeface="Lato"/>
              <a:cs typeface="Lato"/>
            </a:endParaRPr>
          </a:p>
          <a:p>
            <a:endParaRPr lang="en-D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21673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8DFA222-AD46-6406-AC53-4ED4142B3E2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2" name="TextBox 11">
            <a:extLst>
              <a:ext uri="{FF2B5EF4-FFF2-40B4-BE49-F238E27FC236}">
                <a16:creationId xmlns:a16="http://schemas.microsoft.com/office/drawing/2014/main" id="{F20A7847-6DB0-48F9-9940-8638997504F9}"/>
              </a:ext>
            </a:extLst>
          </p:cNvPr>
          <p:cNvSpPr txBox="1"/>
          <p:nvPr/>
        </p:nvSpPr>
        <p:spPr>
          <a:xfrm>
            <a:off x="402021" y="1847020"/>
            <a:ext cx="5555060" cy="3693319"/>
          </a:xfrm>
          <a:prstGeom prst="rect">
            <a:avLst/>
          </a:prstGeom>
          <a:noFill/>
        </p:spPr>
        <p:txBody>
          <a:bodyPr wrap="square" lIns="91440" tIns="45720" rIns="91440" bIns="45720" rtlCol="0" anchor="t">
            <a:spAutoFit/>
          </a:bodyPr>
          <a:lstStyle/>
          <a:p>
            <a:endParaRPr lang="de-DE" dirty="0">
              <a:solidFill>
                <a:srgbClr val="2CB6E7"/>
              </a:solidFill>
              <a:latin typeface="Lato" panose="020F0502020204030203" pitchFamily="34" charset="0"/>
              <a:ea typeface="Lato" panose="020F0502020204030203" pitchFamily="34" charset="0"/>
              <a:cs typeface="Lato" panose="020F0502020204030203" pitchFamily="34" charset="0"/>
            </a:endParaRPr>
          </a:p>
          <a:p>
            <a:endParaRPr lang="de-DE" dirty="0">
              <a:solidFill>
                <a:srgbClr val="2CB6E7"/>
              </a:solidFill>
              <a:latin typeface="Lato"/>
              <a:ea typeface="Lato"/>
              <a:cs typeface="Lato"/>
            </a:endParaRPr>
          </a:p>
          <a:p>
            <a:endParaRPr lang="de-DE" dirty="0">
              <a:solidFill>
                <a:srgbClr val="2CB6E7"/>
              </a:solidFill>
              <a:latin typeface="Lato"/>
              <a:ea typeface="Lato"/>
              <a:cs typeface="Lato"/>
            </a:endParaRPr>
          </a:p>
          <a:p>
            <a:br>
              <a:rPr lang="de-DE" dirty="0">
                <a:solidFill>
                  <a:srgbClr val="2CB6E7"/>
                </a:solidFill>
                <a:latin typeface="Lato"/>
                <a:ea typeface="Lato"/>
                <a:cs typeface="Lato"/>
              </a:rPr>
            </a:br>
            <a:r>
              <a:rPr lang="de-DE" dirty="0">
                <a:solidFill>
                  <a:srgbClr val="2CB6E7"/>
                </a:solidFill>
                <a:latin typeface="Lato"/>
                <a:ea typeface="Lato"/>
                <a:cs typeface="Lato"/>
              </a:rPr>
              <a:t> </a:t>
            </a:r>
            <a:endParaRPr lang="de-DE" dirty="0">
              <a:solidFill>
                <a:srgbClr val="404040"/>
              </a:solidFill>
              <a:latin typeface="Lato" panose="020F0502020204030203" pitchFamily="34" charset="0"/>
              <a:ea typeface="Lato" panose="020F0502020204030203" pitchFamily="34" charset="0"/>
              <a:cs typeface="Lato" panose="020F0502020204030203" pitchFamily="34" charset="0"/>
            </a:endParaRPr>
          </a:p>
          <a:p>
            <a:br>
              <a:rPr lang="de-DE" dirty="0">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dirty="0">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dirty="0">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a:p>
            <a:br>
              <a:rPr lang="de-DE" dirty="0">
                <a:solidFill>
                  <a:srgbClr val="2CB6E7"/>
                </a:solidFill>
                <a:latin typeface="Lato"/>
                <a:ea typeface="Lato"/>
                <a:cs typeface="Lato"/>
              </a:rPr>
            </a:br>
            <a:endParaRPr lang="de-DE">
              <a:solidFill>
                <a:srgbClr val="2CB6E7"/>
              </a:solidFill>
              <a:latin typeface="Lato" panose="020F0502020204030203" pitchFamily="34" charset="0"/>
              <a:ea typeface="Lato" panose="020F0502020204030203" pitchFamily="34" charset="0"/>
              <a:cs typeface="Lato" panose="020F0502020204030203" pitchFamily="34" charset="0"/>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aphicFrame>
        <p:nvGraphicFramePr>
          <p:cNvPr id="6" name="Table 7">
            <a:extLst>
              <a:ext uri="{FF2B5EF4-FFF2-40B4-BE49-F238E27FC236}">
                <a16:creationId xmlns:a16="http://schemas.microsoft.com/office/drawing/2014/main" id="{5960BD3F-24AD-426D-E734-454C31226EEF}"/>
              </a:ext>
            </a:extLst>
          </p:cNvPr>
          <p:cNvGraphicFramePr>
            <a:graphicFrameLocks noGrp="1"/>
          </p:cNvGraphicFramePr>
          <p:nvPr>
            <p:extLst>
              <p:ext uri="{D42A27DB-BD31-4B8C-83A1-F6EECF244321}">
                <p14:modId xmlns:p14="http://schemas.microsoft.com/office/powerpoint/2010/main" val="2297593233"/>
              </p:ext>
            </p:extLst>
          </p:nvPr>
        </p:nvGraphicFramePr>
        <p:xfrm>
          <a:off x="389923" y="1225079"/>
          <a:ext cx="6089151" cy="3334084"/>
        </p:xfrm>
        <a:graphic>
          <a:graphicData uri="http://schemas.openxmlformats.org/drawingml/2006/table">
            <a:tbl>
              <a:tblPr firstRow="1" bandRow="1">
                <a:tableStyleId>{5C22544A-7EE6-4342-B048-85BDC9FD1C3A}</a:tableStyleId>
              </a:tblPr>
              <a:tblGrid>
                <a:gridCol w="1567465">
                  <a:extLst>
                    <a:ext uri="{9D8B030D-6E8A-4147-A177-3AD203B41FA5}">
                      <a16:colId xmlns:a16="http://schemas.microsoft.com/office/drawing/2014/main" val="2674085729"/>
                    </a:ext>
                  </a:extLst>
                </a:gridCol>
                <a:gridCol w="4521686">
                  <a:extLst>
                    <a:ext uri="{9D8B030D-6E8A-4147-A177-3AD203B41FA5}">
                      <a16:colId xmlns:a16="http://schemas.microsoft.com/office/drawing/2014/main" val="1664999486"/>
                    </a:ext>
                  </a:extLst>
                </a:gridCol>
              </a:tblGrid>
              <a:tr h="641684">
                <a:tc>
                  <a:txBody>
                    <a:bodyPr/>
                    <a:lstStyle/>
                    <a:p>
                      <a:pPr lvl="0">
                        <a:buNone/>
                      </a:pPr>
                      <a:br>
                        <a:rPr lang="de-DE" sz="1600" b="0" i="0" u="sng" strike="noStrike" noProof="0" dirty="0">
                          <a:solidFill>
                            <a:srgbClr val="2CB6E7"/>
                          </a:solidFill>
                          <a:latin typeface="Calibri"/>
                        </a:rPr>
                      </a:br>
                      <a:endParaRPr lang="de-DE" sz="1600" b="0" i="0" u="sng" strike="noStrike" noProof="0" dirty="0">
                        <a:solidFill>
                          <a:srgbClr val="2CB6E7"/>
                        </a:solidFill>
                        <a:latin typeface="Calibri"/>
                      </a:endParaRPr>
                    </a:p>
                  </a:txBody>
                  <a:tcPr>
                    <a:lnL w="0">
                      <a:noFill/>
                    </a:lnL>
                    <a:lnR w="0">
                      <a:noFill/>
                    </a:lnR>
                    <a:lnT w="0">
                      <a:noFill/>
                    </a:lnT>
                    <a:lnB w="0">
                      <a:noFill/>
                    </a:lnB>
                    <a:solidFill>
                      <a:schemeClr val="bg1"/>
                    </a:solidFill>
                  </a:tcPr>
                </a:tc>
                <a:tc>
                  <a:txBody>
                    <a:bodyPr/>
                    <a:lstStyle/>
                    <a:p>
                      <a:pPr lvl="0">
                        <a:buNone/>
                      </a:pPr>
                      <a:endParaRPr lang="de-DE" sz="1600" b="0" i="0" u="none" strike="noStrike" noProof="0" dirty="0">
                        <a:solidFill>
                          <a:srgbClr val="404040"/>
                        </a:solidFill>
                        <a:latin typeface="Calibri"/>
                      </a:endParaRPr>
                    </a:p>
                  </a:txBody>
                  <a:tcPr>
                    <a:lnL w="0">
                      <a:noFill/>
                    </a:lnL>
                    <a:lnR w="0">
                      <a:noFill/>
                    </a:lnR>
                    <a:lnT w="0">
                      <a:noFill/>
                    </a:lnT>
                    <a:lnB w="0">
                      <a:noFill/>
                    </a:lnB>
                    <a:solidFill>
                      <a:schemeClr val="bg1"/>
                    </a:solidFill>
                  </a:tcPr>
                </a:tc>
                <a:extLst>
                  <a:ext uri="{0D108BD9-81ED-4DB2-BD59-A6C34878D82A}">
                    <a16:rowId xmlns:a16="http://schemas.microsoft.com/office/drawing/2014/main" val="3712035572"/>
                  </a:ext>
                </a:extLst>
              </a:tr>
              <a:tr h="838200">
                <a:tc>
                  <a:txBody>
                    <a:bodyPr/>
                    <a:lstStyle/>
                    <a:p>
                      <a:pPr lvl="0">
                        <a:buNone/>
                      </a:pPr>
                      <a:endParaRPr lang="en-US" sz="1600" dirty="0"/>
                    </a:p>
                  </a:txBody>
                  <a:tcPr>
                    <a:lnL w="0">
                      <a:noFill/>
                    </a:lnL>
                    <a:lnR w="0">
                      <a:noFill/>
                    </a:lnR>
                    <a:lnT w="0">
                      <a:noFill/>
                    </a:lnT>
                    <a:lnB w="0">
                      <a:noFill/>
                    </a:lnB>
                    <a:solidFill>
                      <a:schemeClr val="bg1"/>
                    </a:solidFill>
                  </a:tcPr>
                </a:tc>
                <a:tc>
                  <a:txBody>
                    <a:bodyPr/>
                    <a:lstStyle/>
                    <a:p>
                      <a:pPr marL="0" marR="0" lvl="0" indent="0" algn="l">
                        <a:lnSpc>
                          <a:spcPct val="100000"/>
                        </a:lnSpc>
                        <a:spcBef>
                          <a:spcPts val="0"/>
                        </a:spcBef>
                        <a:spcAft>
                          <a:spcPts val="0"/>
                        </a:spcAft>
                        <a:buNone/>
                      </a:pPr>
                      <a:endParaRPr lang="de-DE" sz="1600" b="0" i="0" u="none" strike="noStrike" noProof="0" dirty="0">
                        <a:solidFill>
                          <a:schemeClr val="tx1">
                            <a:lumMod val="75000"/>
                            <a:lumOff val="25000"/>
                          </a:schemeClr>
                        </a:solidFill>
                        <a:latin typeface="Calibri"/>
                      </a:endParaRPr>
                    </a:p>
                  </a:txBody>
                  <a:tcPr>
                    <a:lnL w="0">
                      <a:noFill/>
                    </a:lnL>
                    <a:lnR w="0">
                      <a:noFill/>
                    </a:lnR>
                    <a:lnT w="0">
                      <a:noFill/>
                    </a:lnT>
                    <a:lnB w="0">
                      <a:noFill/>
                    </a:lnB>
                    <a:solidFill>
                      <a:schemeClr val="bg1"/>
                    </a:solidFill>
                  </a:tcPr>
                </a:tc>
                <a:extLst>
                  <a:ext uri="{0D108BD9-81ED-4DB2-BD59-A6C34878D82A}">
                    <a16:rowId xmlns:a16="http://schemas.microsoft.com/office/drawing/2014/main" val="2817858094"/>
                  </a:ext>
                </a:extLst>
              </a:tr>
              <a:tr h="370840">
                <a:tc>
                  <a:txBody>
                    <a:bodyPr/>
                    <a:lstStyle/>
                    <a:p>
                      <a:pPr lvl="0">
                        <a:buNone/>
                      </a:pPr>
                      <a:endParaRPr lang="en-US" sz="1600"/>
                    </a:p>
                  </a:txBody>
                  <a:tcPr>
                    <a:lnL w="0">
                      <a:noFill/>
                    </a:lnL>
                    <a:lnR w="0">
                      <a:noFill/>
                    </a:lnR>
                    <a:lnT w="0">
                      <a:noFill/>
                    </a:lnT>
                    <a:lnB w="0">
                      <a:noFill/>
                    </a:lnB>
                    <a:solidFill>
                      <a:schemeClr val="bg1"/>
                    </a:solidFill>
                  </a:tcPr>
                </a:tc>
                <a:tc>
                  <a:txBody>
                    <a:bodyPr/>
                    <a:lstStyle/>
                    <a:p>
                      <a:pPr marL="0" marR="0" lvl="0" indent="0" algn="l">
                        <a:lnSpc>
                          <a:spcPct val="100000"/>
                        </a:lnSpc>
                        <a:spcBef>
                          <a:spcPts val="0"/>
                        </a:spcBef>
                        <a:spcAft>
                          <a:spcPts val="0"/>
                        </a:spcAft>
                        <a:buNone/>
                      </a:pPr>
                      <a:endParaRPr lang="de-DE" sz="1600" b="0" i="0" u="none" strike="noStrike" noProof="0" dirty="0">
                        <a:solidFill>
                          <a:schemeClr val="tx1">
                            <a:lumMod val="75000"/>
                            <a:lumOff val="25000"/>
                          </a:schemeClr>
                        </a:solidFill>
                        <a:latin typeface="Calibri"/>
                      </a:endParaRPr>
                    </a:p>
                  </a:txBody>
                  <a:tcPr>
                    <a:lnL w="0">
                      <a:noFill/>
                    </a:lnL>
                    <a:lnR w="0">
                      <a:noFill/>
                    </a:lnR>
                    <a:lnT w="0">
                      <a:noFill/>
                    </a:lnT>
                    <a:lnB w="0">
                      <a:noFill/>
                    </a:lnB>
                    <a:solidFill>
                      <a:schemeClr val="bg1"/>
                    </a:solidFill>
                  </a:tcPr>
                </a:tc>
                <a:extLst>
                  <a:ext uri="{0D108BD9-81ED-4DB2-BD59-A6C34878D82A}">
                    <a16:rowId xmlns:a16="http://schemas.microsoft.com/office/drawing/2014/main" val="2602164741"/>
                  </a:ext>
                </a:extLst>
              </a:tr>
              <a:tr h="370840">
                <a:tc>
                  <a:txBody>
                    <a:bodyPr/>
                    <a:lstStyle/>
                    <a:p>
                      <a:pPr lvl="0">
                        <a:buNone/>
                      </a:pPr>
                      <a:endParaRPr lang="en-US" sz="1600" dirty="0"/>
                    </a:p>
                  </a:txBody>
                  <a:tcPr>
                    <a:lnL w="0">
                      <a:noFill/>
                    </a:lnL>
                    <a:lnR w="0">
                      <a:noFill/>
                    </a:lnR>
                    <a:lnT w="0">
                      <a:noFill/>
                    </a:lnT>
                    <a:lnB w="0">
                      <a:noFill/>
                    </a:lnB>
                    <a:solidFill>
                      <a:schemeClr val="bg1"/>
                    </a:solidFill>
                  </a:tcPr>
                </a:tc>
                <a:tc>
                  <a:txBody>
                    <a:bodyPr/>
                    <a:lstStyle/>
                    <a:p>
                      <a:pPr marL="0" marR="0" lvl="0" indent="0" algn="l">
                        <a:lnSpc>
                          <a:spcPct val="100000"/>
                        </a:lnSpc>
                        <a:spcBef>
                          <a:spcPts val="0"/>
                        </a:spcBef>
                        <a:spcAft>
                          <a:spcPts val="0"/>
                        </a:spcAft>
                        <a:buNone/>
                      </a:pPr>
                      <a:endParaRPr lang="de-DE" sz="1600" b="0" i="0" u="none" strike="noStrike" noProof="0" dirty="0">
                        <a:solidFill>
                          <a:schemeClr val="tx1">
                            <a:lumMod val="75000"/>
                            <a:lumOff val="25000"/>
                          </a:schemeClr>
                        </a:solidFill>
                        <a:latin typeface="Calibri"/>
                      </a:endParaRPr>
                    </a:p>
                  </a:txBody>
                  <a:tcPr>
                    <a:lnL w="0">
                      <a:noFill/>
                    </a:lnL>
                    <a:lnR w="0">
                      <a:noFill/>
                    </a:lnR>
                    <a:lnT w="0">
                      <a:noFill/>
                    </a:lnT>
                    <a:lnB w="0">
                      <a:noFill/>
                    </a:lnB>
                    <a:solidFill>
                      <a:schemeClr val="bg1"/>
                    </a:solidFill>
                  </a:tcPr>
                </a:tc>
                <a:extLst>
                  <a:ext uri="{0D108BD9-81ED-4DB2-BD59-A6C34878D82A}">
                    <a16:rowId xmlns:a16="http://schemas.microsoft.com/office/drawing/2014/main" val="1927853950"/>
                  </a:ext>
                </a:extLst>
              </a:tr>
              <a:tr h="370840">
                <a:tc>
                  <a:txBody>
                    <a:bodyPr/>
                    <a:lstStyle/>
                    <a:p>
                      <a:pPr lvl="0">
                        <a:buNone/>
                      </a:pPr>
                      <a:endParaRPr lang="en-US" sz="1600"/>
                    </a:p>
                  </a:txBody>
                  <a:tcPr>
                    <a:lnL w="0">
                      <a:noFill/>
                    </a:lnL>
                    <a:lnR w="0">
                      <a:noFill/>
                    </a:lnR>
                    <a:lnT w="0">
                      <a:noFill/>
                    </a:lnT>
                    <a:lnB w="0">
                      <a:noFill/>
                    </a:lnB>
                    <a:solidFill>
                      <a:schemeClr val="bg1"/>
                    </a:solidFill>
                  </a:tcPr>
                </a:tc>
                <a:tc>
                  <a:txBody>
                    <a:bodyPr/>
                    <a:lstStyle/>
                    <a:p>
                      <a:pPr lvl="0">
                        <a:buNone/>
                      </a:pPr>
                      <a:endParaRPr lang="en-US" sz="1600" dirty="0"/>
                    </a:p>
                  </a:txBody>
                  <a:tcPr>
                    <a:lnL w="0">
                      <a:noFill/>
                    </a:lnL>
                    <a:lnR w="0">
                      <a:noFill/>
                    </a:lnR>
                    <a:lnT w="0">
                      <a:noFill/>
                    </a:lnT>
                    <a:lnB w="0">
                      <a:noFill/>
                    </a:lnB>
                    <a:solidFill>
                      <a:schemeClr val="bg1"/>
                    </a:solidFill>
                  </a:tcPr>
                </a:tc>
                <a:extLst>
                  <a:ext uri="{0D108BD9-81ED-4DB2-BD59-A6C34878D82A}">
                    <a16:rowId xmlns:a16="http://schemas.microsoft.com/office/drawing/2014/main" val="7641784"/>
                  </a:ext>
                </a:extLst>
              </a:tr>
              <a:tr h="370840">
                <a:tc>
                  <a:txBody>
                    <a:bodyPr/>
                    <a:lstStyle/>
                    <a:p>
                      <a:pPr lvl="0">
                        <a:buNone/>
                      </a:pPr>
                      <a:endParaRPr lang="de-DE" sz="1600" b="0" i="0" u="none" strike="noStrike" noProof="0" dirty="0">
                        <a:solidFill>
                          <a:srgbClr val="2CB6E7"/>
                        </a:solidFill>
                        <a:latin typeface="Calibri"/>
                      </a:endParaRPr>
                    </a:p>
                  </a:txBody>
                  <a:tcPr>
                    <a:lnL w="0">
                      <a:noFill/>
                    </a:lnL>
                    <a:lnR w="0">
                      <a:noFill/>
                    </a:lnR>
                    <a:lnT w="0">
                      <a:noFill/>
                    </a:lnT>
                    <a:lnB w="0">
                      <a:noFill/>
                    </a:lnB>
                    <a:solidFill>
                      <a:schemeClr val="bg1"/>
                    </a:solidFill>
                  </a:tcPr>
                </a:tc>
                <a:tc>
                  <a:txBody>
                    <a:bodyPr/>
                    <a:lstStyle/>
                    <a:p>
                      <a:pPr lvl="0">
                        <a:buNone/>
                      </a:pPr>
                      <a:endParaRPr lang="de-DE" sz="1600" b="0" i="0" u="none" strike="noStrike" noProof="0" dirty="0">
                        <a:solidFill>
                          <a:schemeClr val="tx1">
                            <a:lumMod val="75000"/>
                            <a:lumOff val="25000"/>
                          </a:schemeClr>
                        </a:solidFill>
                        <a:latin typeface="Calibri"/>
                      </a:endParaRPr>
                    </a:p>
                  </a:txBody>
                  <a:tcPr>
                    <a:lnL w="0">
                      <a:noFill/>
                    </a:lnL>
                    <a:lnR w="0">
                      <a:noFill/>
                    </a:lnR>
                    <a:lnT w="0">
                      <a:noFill/>
                    </a:lnT>
                    <a:lnB w="0">
                      <a:noFill/>
                    </a:lnB>
                    <a:solidFill>
                      <a:schemeClr val="bg1"/>
                    </a:solidFill>
                  </a:tcPr>
                </a:tc>
                <a:extLst>
                  <a:ext uri="{0D108BD9-81ED-4DB2-BD59-A6C34878D82A}">
                    <a16:rowId xmlns:a16="http://schemas.microsoft.com/office/drawing/2014/main" val="1986452410"/>
                  </a:ext>
                </a:extLst>
              </a:tr>
              <a:tr h="370840">
                <a:tc>
                  <a:txBody>
                    <a:bodyPr/>
                    <a:lstStyle/>
                    <a:p>
                      <a:pPr lvl="0">
                        <a:buNone/>
                      </a:pPr>
                      <a:endParaRPr lang="en-US" sz="1600"/>
                    </a:p>
                  </a:txBody>
                  <a:tcPr>
                    <a:lnL w="0">
                      <a:noFill/>
                    </a:lnL>
                    <a:lnR w="0">
                      <a:noFill/>
                    </a:lnR>
                    <a:lnT w="0">
                      <a:noFill/>
                    </a:lnT>
                    <a:lnB w="0">
                      <a:noFill/>
                    </a:lnB>
                    <a:solidFill>
                      <a:schemeClr val="bg1"/>
                    </a:solidFill>
                  </a:tcPr>
                </a:tc>
                <a:tc>
                  <a:txBody>
                    <a:bodyPr/>
                    <a:lstStyle/>
                    <a:p>
                      <a:pPr lvl="0">
                        <a:buNone/>
                      </a:pPr>
                      <a:endParaRPr lang="en-US" sz="1600" dirty="0"/>
                    </a:p>
                  </a:txBody>
                  <a:tcPr>
                    <a:lnL w="0">
                      <a:noFill/>
                    </a:lnL>
                    <a:lnR w="0">
                      <a:noFill/>
                    </a:lnR>
                    <a:lnT w="0">
                      <a:noFill/>
                    </a:lnT>
                    <a:lnB w="0">
                      <a:noFill/>
                    </a:lnB>
                    <a:solidFill>
                      <a:schemeClr val="bg1"/>
                    </a:solidFill>
                  </a:tcPr>
                </a:tc>
                <a:extLst>
                  <a:ext uri="{0D108BD9-81ED-4DB2-BD59-A6C34878D82A}">
                    <a16:rowId xmlns:a16="http://schemas.microsoft.com/office/drawing/2014/main" val="1174971750"/>
                  </a:ext>
                </a:extLst>
              </a:tr>
            </a:tbl>
          </a:graphicData>
        </a:graphic>
      </p:graphicFrame>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dirty="0">
                <a:solidFill>
                  <a:schemeClr val="bg1"/>
                </a:solidFill>
                <a:ea typeface="+mn-lt"/>
                <a:cs typeface="+mn-lt"/>
              </a:rPr>
              <a:t>Training Unit 5 at a </a:t>
            </a:r>
            <a:r>
              <a:rPr lang="de-DE" sz="3200" b="1" dirty="0" err="1">
                <a:solidFill>
                  <a:schemeClr val="bg1"/>
                </a:solidFill>
                <a:ea typeface="+mn-lt"/>
                <a:cs typeface="+mn-lt"/>
              </a:rPr>
              <a:t>glance</a:t>
            </a:r>
            <a:endParaRPr lang="de-DE" sz="3200" b="1" dirty="0">
              <a:solidFill>
                <a:schemeClr val="bg1"/>
              </a:solidFill>
              <a:ea typeface="+mn-lt"/>
              <a:cs typeface="+mn-lt"/>
            </a:endParaRP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2" name="TextBox 21">
            <a:extLst>
              <a:ext uri="{FF2B5EF4-FFF2-40B4-BE49-F238E27FC236}">
                <a16:creationId xmlns:a16="http://schemas.microsoft.com/office/drawing/2014/main" id="{7FF9B8F4-EB54-FCC4-707D-7D623B9C63B7}"/>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3</a:t>
            </a:r>
          </a:p>
        </p:txBody>
      </p:sp>
      <p:sp>
        <p:nvSpPr>
          <p:cNvPr id="2" name="TextBox 1">
            <a:extLst>
              <a:ext uri="{FF2B5EF4-FFF2-40B4-BE49-F238E27FC236}">
                <a16:creationId xmlns:a16="http://schemas.microsoft.com/office/drawing/2014/main" id="{9193971D-E7F6-502E-D3CA-6BE3C7CCE80C}"/>
              </a:ext>
            </a:extLst>
          </p:cNvPr>
          <p:cNvSpPr txBox="1"/>
          <p:nvPr/>
        </p:nvSpPr>
        <p:spPr>
          <a:xfrm>
            <a:off x="402021" y="1983093"/>
            <a:ext cx="7935460" cy="447564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de-DE" sz="1600" b="1" dirty="0">
                <a:solidFill>
                  <a:srgbClr val="2CB6E7"/>
                </a:solidFill>
                <a:latin typeface="Lato"/>
                <a:ea typeface="Lato"/>
                <a:cs typeface="Segoe UI"/>
              </a:rPr>
              <a:t>Part I: </a:t>
            </a:r>
            <a:r>
              <a:rPr lang="en-US" sz="1600" b="1" dirty="0">
                <a:solidFill>
                  <a:srgbClr val="2CB6E7"/>
                </a:solidFill>
                <a:latin typeface="Lato"/>
                <a:ea typeface="Lato"/>
                <a:cs typeface="Segoe UI"/>
              </a:rPr>
              <a:t>Engineering approach to design </a:t>
            </a:r>
            <a:r>
              <a:rPr lang="en-US" sz="1600" b="1" dirty="0" err="1">
                <a:solidFill>
                  <a:srgbClr val="2CB6E7"/>
                </a:solidFill>
                <a:latin typeface="Lato"/>
                <a:ea typeface="Lato"/>
                <a:cs typeface="Segoe UI"/>
              </a:rPr>
              <a:t>NbS</a:t>
            </a:r>
            <a:endParaRPr lang="de-DE" sz="1600" b="1" dirty="0">
              <a:solidFill>
                <a:srgbClr val="2CB6E7"/>
              </a:solidFill>
              <a:latin typeface="Lato"/>
              <a:ea typeface="Lato"/>
              <a:cs typeface="Segoe UI"/>
            </a:endParaRPr>
          </a:p>
          <a:p>
            <a:pPr marL="285750" indent="-285750">
              <a:lnSpc>
                <a:spcPct val="150000"/>
              </a:lnSpc>
              <a:buClr>
                <a:srgbClr val="00A7E2"/>
              </a:buClr>
              <a:buFont typeface="Arial"/>
              <a:buChar char="•"/>
            </a:pPr>
            <a:r>
              <a:rPr lang="de-DE" sz="1600" dirty="0">
                <a:latin typeface="Lato"/>
                <a:ea typeface="Lato"/>
                <a:cs typeface="Segoe UI"/>
              </a:rPr>
              <a:t>Problem </a:t>
            </a:r>
            <a:r>
              <a:rPr lang="de-DE" sz="1600" dirty="0" err="1">
                <a:latin typeface="Lato"/>
                <a:ea typeface="Lato"/>
                <a:cs typeface="Segoe UI"/>
              </a:rPr>
              <a:t>definition</a:t>
            </a:r>
            <a:endParaRPr lang="de-DE" sz="1600" dirty="0">
              <a:latin typeface="Lato"/>
              <a:ea typeface="Lato"/>
              <a:cs typeface="Segoe UI"/>
            </a:endParaRPr>
          </a:p>
          <a:p>
            <a:pPr marL="285750" indent="-285750">
              <a:lnSpc>
                <a:spcPct val="150000"/>
              </a:lnSpc>
              <a:buClr>
                <a:srgbClr val="00A7E2"/>
              </a:buClr>
              <a:buFont typeface="Arial"/>
              <a:buChar char="•"/>
            </a:pPr>
            <a:r>
              <a:rPr lang="de-DE" sz="1600" dirty="0" err="1">
                <a:latin typeface="Lato"/>
                <a:ea typeface="Lato"/>
                <a:cs typeface="Segoe UI"/>
              </a:rPr>
              <a:t>Identification</a:t>
            </a:r>
            <a:r>
              <a:rPr lang="de-DE" sz="1600" dirty="0">
                <a:latin typeface="Lato"/>
                <a:ea typeface="Lato"/>
                <a:cs typeface="Segoe UI"/>
              </a:rPr>
              <a:t> </a:t>
            </a:r>
            <a:r>
              <a:rPr lang="de-DE" sz="1600" dirty="0" err="1">
                <a:latin typeface="Lato"/>
                <a:ea typeface="Lato"/>
                <a:cs typeface="Segoe UI"/>
              </a:rPr>
              <a:t>of</a:t>
            </a:r>
            <a:r>
              <a:rPr lang="de-DE" sz="1600" dirty="0">
                <a:latin typeface="Lato"/>
                <a:ea typeface="Lato"/>
                <a:cs typeface="Segoe UI"/>
              </a:rPr>
              <a:t> </a:t>
            </a:r>
            <a:r>
              <a:rPr lang="de-DE" sz="1600" dirty="0" err="1">
                <a:latin typeface="Lato"/>
                <a:ea typeface="Lato"/>
                <a:cs typeface="Segoe UI"/>
              </a:rPr>
              <a:t>the</a:t>
            </a:r>
            <a:r>
              <a:rPr lang="de-DE" sz="1600" dirty="0">
                <a:latin typeface="Lato"/>
                <a:ea typeface="Lato"/>
                <a:cs typeface="Segoe UI"/>
              </a:rPr>
              <a:t> </a:t>
            </a:r>
            <a:r>
              <a:rPr lang="de-DE" sz="1600" dirty="0" err="1">
                <a:latin typeface="Lato"/>
                <a:ea typeface="Lato"/>
                <a:cs typeface="Segoe UI"/>
              </a:rPr>
              <a:t>input</a:t>
            </a:r>
            <a:r>
              <a:rPr lang="de-DE" sz="1600" dirty="0">
                <a:latin typeface="Lato"/>
                <a:ea typeface="Lato"/>
                <a:cs typeface="Segoe UI"/>
              </a:rPr>
              <a:t> </a:t>
            </a:r>
            <a:r>
              <a:rPr lang="de-DE" sz="1600" dirty="0" err="1">
                <a:latin typeface="Lato"/>
                <a:ea typeface="Lato"/>
                <a:cs typeface="Segoe UI"/>
              </a:rPr>
              <a:t>parameters</a:t>
            </a:r>
            <a:endParaRPr lang="de-DE" sz="1600" dirty="0">
              <a:latin typeface="Lato"/>
              <a:ea typeface="Lato"/>
              <a:cs typeface="Segoe UI"/>
            </a:endParaRPr>
          </a:p>
          <a:p>
            <a:pPr marL="285750" indent="-285750">
              <a:lnSpc>
                <a:spcPct val="150000"/>
              </a:lnSpc>
              <a:buClr>
                <a:srgbClr val="00A7E2"/>
              </a:buClr>
              <a:buFont typeface="Arial"/>
              <a:buChar char="•"/>
            </a:pPr>
            <a:r>
              <a:rPr lang="de-DE" sz="1600" dirty="0">
                <a:latin typeface="Lato"/>
                <a:ea typeface="Lato"/>
                <a:cs typeface="Segoe UI"/>
              </a:rPr>
              <a:t>Solution </a:t>
            </a:r>
            <a:r>
              <a:rPr lang="de-DE" sz="1600" dirty="0" err="1">
                <a:latin typeface="Lato"/>
                <a:ea typeface="Lato"/>
                <a:cs typeface="Segoe UI"/>
              </a:rPr>
              <a:t>behaviour</a:t>
            </a:r>
            <a:r>
              <a:rPr lang="de-DE" sz="1600" dirty="0">
                <a:latin typeface="Lato"/>
                <a:ea typeface="Lato"/>
                <a:cs typeface="Segoe UI"/>
              </a:rPr>
              <a:t> </a:t>
            </a:r>
            <a:r>
              <a:rPr lang="de-DE" sz="1600" dirty="0" err="1">
                <a:latin typeface="Lato"/>
                <a:ea typeface="Lato"/>
                <a:cs typeface="Segoe UI"/>
              </a:rPr>
              <a:t>modelling</a:t>
            </a:r>
            <a:endParaRPr lang="de-DE" sz="1600" dirty="0">
              <a:latin typeface="Lato"/>
              <a:ea typeface="Lato"/>
              <a:cs typeface="Segoe UI"/>
            </a:endParaRPr>
          </a:p>
          <a:p>
            <a:pPr marL="285750" indent="-285750">
              <a:lnSpc>
                <a:spcPct val="150000"/>
              </a:lnSpc>
              <a:buClr>
                <a:srgbClr val="00A7E2"/>
              </a:buClr>
              <a:buFont typeface="Arial"/>
              <a:buChar char="•"/>
            </a:pPr>
            <a:r>
              <a:rPr lang="de-DE" sz="1600" dirty="0" err="1">
                <a:latin typeface="Lato"/>
                <a:ea typeface="Lato"/>
                <a:cs typeface="Segoe UI"/>
              </a:rPr>
              <a:t>Calculations</a:t>
            </a:r>
            <a:r>
              <a:rPr lang="de-DE" sz="1600" dirty="0">
                <a:latin typeface="Lato"/>
                <a:ea typeface="Lato"/>
                <a:cs typeface="Segoe UI"/>
              </a:rPr>
              <a:t> and </a:t>
            </a:r>
            <a:r>
              <a:rPr lang="de-DE" sz="1600" dirty="0" err="1">
                <a:latin typeface="Lato"/>
                <a:ea typeface="Lato"/>
                <a:cs typeface="Segoe UI"/>
              </a:rPr>
              <a:t>checks</a:t>
            </a:r>
            <a:endParaRPr lang="de-DE" sz="1600" dirty="0">
              <a:latin typeface="Lato"/>
              <a:ea typeface="Lato"/>
              <a:cs typeface="Segoe UI"/>
            </a:endParaRPr>
          </a:p>
          <a:p>
            <a:pPr marL="285750" indent="-285750">
              <a:lnSpc>
                <a:spcPct val="150000"/>
              </a:lnSpc>
              <a:buClr>
                <a:srgbClr val="00A7E2"/>
              </a:buClr>
              <a:buFont typeface="Arial"/>
              <a:buChar char="•"/>
            </a:pPr>
            <a:r>
              <a:rPr lang="de-DE" sz="1600" dirty="0">
                <a:latin typeface="Lato"/>
                <a:ea typeface="Lato"/>
                <a:cs typeface="Segoe UI"/>
              </a:rPr>
              <a:t>Analysis and </a:t>
            </a:r>
            <a:r>
              <a:rPr lang="de-DE" sz="1600" dirty="0" err="1">
                <a:latin typeface="Lato"/>
                <a:ea typeface="Lato"/>
                <a:cs typeface="Segoe UI"/>
              </a:rPr>
              <a:t>assessment</a:t>
            </a:r>
            <a:r>
              <a:rPr lang="de-DE" sz="1600" dirty="0">
                <a:latin typeface="Lato"/>
                <a:ea typeface="Lato"/>
                <a:cs typeface="Segoe UI"/>
              </a:rPr>
              <a:t> </a:t>
            </a:r>
            <a:r>
              <a:rPr lang="de-DE" sz="1600" dirty="0" err="1">
                <a:latin typeface="Lato"/>
                <a:ea typeface="Lato"/>
                <a:cs typeface="Segoe UI"/>
              </a:rPr>
              <a:t>of</a:t>
            </a:r>
            <a:r>
              <a:rPr lang="de-DE" sz="1600" dirty="0">
                <a:latin typeface="Lato"/>
                <a:ea typeface="Lato"/>
                <a:cs typeface="Segoe UI"/>
              </a:rPr>
              <a:t> </a:t>
            </a:r>
            <a:r>
              <a:rPr lang="de-DE" sz="1600" dirty="0" err="1">
                <a:latin typeface="Lato"/>
                <a:ea typeface="Lato"/>
                <a:cs typeface="Segoe UI"/>
              </a:rPr>
              <a:t>calculation</a:t>
            </a:r>
            <a:r>
              <a:rPr lang="de-DE" sz="1600" dirty="0">
                <a:latin typeface="Lato"/>
                <a:ea typeface="Lato"/>
                <a:cs typeface="Segoe UI"/>
              </a:rPr>
              <a:t> </a:t>
            </a:r>
            <a:r>
              <a:rPr lang="de-DE" sz="1600" dirty="0" err="1">
                <a:latin typeface="Lato"/>
                <a:ea typeface="Lato"/>
                <a:cs typeface="Segoe UI"/>
              </a:rPr>
              <a:t>results</a:t>
            </a:r>
            <a:br>
              <a:rPr lang="de-DE" sz="1600" b="1" dirty="0">
                <a:solidFill>
                  <a:srgbClr val="2CB6E7"/>
                </a:solidFill>
                <a:latin typeface="Lato"/>
                <a:ea typeface="Lato"/>
                <a:cs typeface="Segoe UI"/>
              </a:rPr>
            </a:br>
            <a:endParaRPr lang="de-DE" sz="1600" b="1" dirty="0">
              <a:solidFill>
                <a:srgbClr val="2CB6E7"/>
              </a:solidFill>
              <a:latin typeface="Lato"/>
              <a:ea typeface="Lato"/>
              <a:cs typeface="Segoe UI"/>
            </a:endParaRPr>
          </a:p>
          <a:p>
            <a:pPr>
              <a:lnSpc>
                <a:spcPct val="150000"/>
              </a:lnSpc>
            </a:pPr>
            <a:r>
              <a:rPr lang="de-DE" sz="1600" b="1" dirty="0">
                <a:solidFill>
                  <a:srgbClr val="2CB6E7"/>
                </a:solidFill>
                <a:latin typeface="Lato"/>
                <a:ea typeface="Lato"/>
                <a:cs typeface="Arial"/>
              </a:rPr>
              <a:t>Part II: </a:t>
            </a:r>
            <a:r>
              <a:rPr lang="de-DE" sz="1600" b="1" dirty="0" err="1">
                <a:solidFill>
                  <a:srgbClr val="2CB6E7"/>
                </a:solidFill>
                <a:latin typeface="Lato"/>
                <a:ea typeface="Lato"/>
                <a:cs typeface="Arial"/>
              </a:rPr>
              <a:t>NbS</a:t>
            </a:r>
            <a:r>
              <a:rPr lang="de-DE" sz="1600" b="1" dirty="0">
                <a:solidFill>
                  <a:srgbClr val="2CB6E7"/>
                </a:solidFill>
                <a:latin typeface="Lato"/>
                <a:ea typeface="Lato"/>
                <a:cs typeface="Arial"/>
              </a:rPr>
              <a:t> design </a:t>
            </a:r>
            <a:r>
              <a:rPr lang="de-DE" sz="1600" b="1" dirty="0" err="1">
                <a:solidFill>
                  <a:srgbClr val="2CB6E7"/>
                </a:solidFill>
                <a:latin typeface="Lato"/>
                <a:ea typeface="Lato"/>
                <a:cs typeface="Arial"/>
              </a:rPr>
              <a:t>process</a:t>
            </a:r>
            <a:r>
              <a:rPr lang="de-DE" sz="1600" b="1" dirty="0">
                <a:solidFill>
                  <a:srgbClr val="2CB6E7"/>
                </a:solidFill>
                <a:latin typeface="Lato"/>
                <a:ea typeface="Lato"/>
                <a:cs typeface="Arial"/>
              </a:rPr>
              <a:t> &amp; </a:t>
            </a:r>
            <a:r>
              <a:rPr lang="de-DE" sz="1600" b="1" dirty="0" err="1">
                <a:solidFill>
                  <a:srgbClr val="2CB6E7"/>
                </a:solidFill>
                <a:latin typeface="Lato"/>
                <a:ea typeface="Lato"/>
                <a:cs typeface="Arial"/>
              </a:rPr>
              <a:t>implementation</a:t>
            </a:r>
            <a:endParaRPr lang="de-DE" sz="1600" b="1" dirty="0">
              <a:solidFill>
                <a:srgbClr val="2CB6E7"/>
              </a:solidFill>
              <a:latin typeface="Lato"/>
              <a:ea typeface="Lato"/>
              <a:cs typeface="Arial"/>
            </a:endParaRPr>
          </a:p>
          <a:p>
            <a:pPr marL="285750" indent="-285750">
              <a:lnSpc>
                <a:spcPct val="150000"/>
              </a:lnSpc>
              <a:buClr>
                <a:srgbClr val="00A7E2"/>
              </a:buClr>
              <a:buFont typeface="Arial" panose="020B0604020202020204" pitchFamily="34" charset="0"/>
              <a:buChar char="•"/>
            </a:pPr>
            <a:r>
              <a:rPr lang="de-DE" sz="1600" dirty="0" err="1">
                <a:latin typeface="Lato"/>
                <a:ea typeface="Lato"/>
                <a:cs typeface="Arial"/>
              </a:rPr>
              <a:t>Examples</a:t>
            </a:r>
            <a:r>
              <a:rPr lang="de-DE" sz="1600" dirty="0">
                <a:latin typeface="Lato"/>
                <a:ea typeface="Lato"/>
                <a:cs typeface="Arial"/>
              </a:rPr>
              <a:t> </a:t>
            </a:r>
            <a:r>
              <a:rPr lang="de-DE" sz="1600" dirty="0" err="1">
                <a:latin typeface="Lato"/>
                <a:ea typeface="Lato"/>
                <a:cs typeface="Arial"/>
              </a:rPr>
              <a:t>from</a:t>
            </a:r>
            <a:r>
              <a:rPr lang="de-DE" sz="1600" dirty="0">
                <a:latin typeface="Lato"/>
                <a:ea typeface="Lato"/>
                <a:cs typeface="Arial"/>
              </a:rPr>
              <a:t> OPERANDUM</a:t>
            </a:r>
            <a:br>
              <a:rPr lang="de-DE" sz="1600" dirty="0">
                <a:latin typeface="Lato"/>
                <a:ea typeface="+mn-lt"/>
                <a:cs typeface="+mn-lt"/>
              </a:rPr>
            </a:br>
            <a:endParaRPr lang="de-DE" sz="1600" dirty="0">
              <a:solidFill>
                <a:schemeClr val="tx1">
                  <a:lumMod val="75000"/>
                  <a:lumOff val="25000"/>
                </a:schemeClr>
              </a:solidFill>
              <a:latin typeface="Lato"/>
              <a:ea typeface="+mn-lt"/>
              <a:cs typeface="Calibri"/>
            </a:endParaRPr>
          </a:p>
          <a:p>
            <a:pPr>
              <a:lnSpc>
                <a:spcPct val="150000"/>
              </a:lnSpc>
            </a:pPr>
            <a:endParaRPr lang="de-DE" sz="1600" b="1" dirty="0">
              <a:solidFill>
                <a:srgbClr val="2CB6E7"/>
              </a:solidFill>
              <a:latin typeface="Lato"/>
              <a:ea typeface="Lato"/>
              <a:cs typeface="Arial"/>
            </a:endParaRPr>
          </a:p>
          <a:p>
            <a:pPr marL="285750" indent="-285750">
              <a:lnSpc>
                <a:spcPct val="150000"/>
              </a:lnSpc>
              <a:buFont typeface="Arial" panose="020B0604020202020204" pitchFamily="34" charset="0"/>
              <a:buChar char="•"/>
            </a:pPr>
            <a:endParaRPr lang="de-DE" sz="1600" dirty="0">
              <a:solidFill>
                <a:schemeClr val="tx1">
                  <a:lumMod val="75000"/>
                  <a:lumOff val="25000"/>
                </a:schemeClr>
              </a:solidFill>
              <a:latin typeface="Lato"/>
              <a:ea typeface="Lato"/>
              <a:cs typeface="Arial"/>
            </a:endParaRPr>
          </a:p>
        </p:txBody>
      </p:sp>
      <p:pic>
        <p:nvPicPr>
          <p:cNvPr id="3" name="Picture 4" descr="Logo, company name&#10;&#10;Description automatically generated">
            <a:extLst>
              <a:ext uri="{FF2B5EF4-FFF2-40B4-BE49-F238E27FC236}">
                <a16:creationId xmlns:a16="http://schemas.microsoft.com/office/drawing/2014/main" id="{BF3A4787-6C01-2BC7-3BE2-9617D268E6D1}"/>
              </a:ext>
            </a:extLst>
          </p:cNvPr>
          <p:cNvPicPr>
            <a:picLocks noChangeAspect="1"/>
          </p:cNvPicPr>
          <p:nvPr/>
        </p:nvPicPr>
        <p:blipFill>
          <a:blip r:embed="rId5"/>
          <a:stretch>
            <a:fillRect/>
          </a:stretch>
        </p:blipFill>
        <p:spPr>
          <a:xfrm>
            <a:off x="9434718" y="1849916"/>
            <a:ext cx="1733411" cy="1266723"/>
          </a:xfrm>
          <a:prstGeom prst="rect">
            <a:avLst/>
          </a:prstGeom>
        </p:spPr>
      </p:pic>
      <p:pic>
        <p:nvPicPr>
          <p:cNvPr id="9" name="Immagine 9" descr="Immagine che contiene testo&#10;&#10;Descrizione generata automaticamente">
            <a:extLst>
              <a:ext uri="{FF2B5EF4-FFF2-40B4-BE49-F238E27FC236}">
                <a16:creationId xmlns:a16="http://schemas.microsoft.com/office/drawing/2014/main" id="{C8C0331F-3D53-19CC-BF66-E2644310BCC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330267" y="3934129"/>
            <a:ext cx="2023078" cy="1286606"/>
          </a:xfrm>
          <a:prstGeom prst="rect">
            <a:avLst/>
          </a:prstGeom>
        </p:spPr>
      </p:pic>
    </p:spTree>
    <p:extLst>
      <p:ext uri="{BB962C8B-B14F-4D97-AF65-F5344CB8AC3E}">
        <p14:creationId xmlns:p14="http://schemas.microsoft.com/office/powerpoint/2010/main" val="29280223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220B17F-92D6-40BA-840D-63914F15F311}"/>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9" name="Group 18">
            <a:extLst>
              <a:ext uri="{FF2B5EF4-FFF2-40B4-BE49-F238E27FC236}">
                <a16:creationId xmlns:a16="http://schemas.microsoft.com/office/drawing/2014/main" id="{148738D1-DC63-4BC4-937F-CF786144DAEC}"/>
              </a:ext>
            </a:extLst>
          </p:cNvPr>
          <p:cNvGrpSpPr/>
          <p:nvPr/>
        </p:nvGrpSpPr>
        <p:grpSpPr>
          <a:xfrm>
            <a:off x="188598" y="6207708"/>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 name="TextBox 2">
            <a:extLst>
              <a:ext uri="{FF2B5EF4-FFF2-40B4-BE49-F238E27FC236}">
                <a16:creationId xmlns:a16="http://schemas.microsoft.com/office/drawing/2014/main" id="{A5015571-2535-77A1-3831-77F03ADFD53C}"/>
              </a:ext>
            </a:extLst>
          </p:cNvPr>
          <p:cNvSpPr txBox="1"/>
          <p:nvPr/>
        </p:nvSpPr>
        <p:spPr>
          <a:xfrm>
            <a:off x="3505185" y="4950962"/>
            <a:ext cx="5181630"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5: </a:t>
            </a:r>
            <a:r>
              <a:rPr lang="de-DE" sz="2000" dirty="0" err="1">
                <a:solidFill>
                  <a:schemeClr val="bg1"/>
                </a:solidFill>
                <a:latin typeface="Lato"/>
                <a:ea typeface="Lato"/>
                <a:cs typeface="Lato"/>
              </a:rPr>
              <a:t>NbS</a:t>
            </a:r>
            <a:r>
              <a:rPr lang="de-DE" sz="2000" dirty="0">
                <a:solidFill>
                  <a:schemeClr val="bg1"/>
                </a:solidFill>
                <a:latin typeface="Lato"/>
                <a:ea typeface="Lato"/>
                <a:cs typeface="Lato"/>
              </a:rPr>
              <a:t> </a:t>
            </a:r>
            <a:r>
              <a:rPr lang="de-DE" sz="2000" dirty="0" err="1">
                <a:solidFill>
                  <a:schemeClr val="bg1"/>
                </a:solidFill>
                <a:latin typeface="Lato"/>
                <a:ea typeface="Lato"/>
                <a:cs typeface="Lato"/>
              </a:rPr>
              <a:t>Selection</a:t>
            </a:r>
            <a:r>
              <a:rPr lang="de-DE" sz="2000" dirty="0">
                <a:solidFill>
                  <a:schemeClr val="bg1"/>
                </a:solidFill>
                <a:latin typeface="Lato"/>
                <a:ea typeface="Lato"/>
                <a:cs typeface="Lato"/>
              </a:rPr>
              <a:t> and Engineering</a:t>
            </a:r>
          </a:p>
        </p:txBody>
      </p:sp>
      <p:pic>
        <p:nvPicPr>
          <p:cNvPr id="4" name="Picture 3" descr="Logo&#10;&#10;Description automatically generated">
            <a:extLst>
              <a:ext uri="{FF2B5EF4-FFF2-40B4-BE49-F238E27FC236}">
                <a16:creationId xmlns:a16="http://schemas.microsoft.com/office/drawing/2014/main" id="{E7A71A43-87E1-8565-175F-B08207C802F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430734" y="927083"/>
            <a:ext cx="3330532" cy="2555026"/>
          </a:xfrm>
          <a:prstGeom prst="rect">
            <a:avLst/>
          </a:prstGeom>
        </p:spPr>
      </p:pic>
      <p:sp>
        <p:nvSpPr>
          <p:cNvPr id="11" name="TextBox 10">
            <a:extLst>
              <a:ext uri="{FF2B5EF4-FFF2-40B4-BE49-F238E27FC236}">
                <a16:creationId xmlns:a16="http://schemas.microsoft.com/office/drawing/2014/main" id="{52C73B4C-F164-9CB9-3AA8-77DFD7881619}"/>
              </a:ext>
            </a:extLst>
          </p:cNvPr>
          <p:cNvSpPr txBox="1"/>
          <p:nvPr/>
        </p:nvSpPr>
        <p:spPr>
          <a:xfrm>
            <a:off x="4610426" y="4021739"/>
            <a:ext cx="3336959" cy="707886"/>
          </a:xfrm>
          <a:prstGeom prst="rect">
            <a:avLst/>
          </a:prstGeom>
          <a:noFill/>
        </p:spPr>
        <p:txBody>
          <a:bodyPr wrap="square" rtlCol="0">
            <a:spAutoFit/>
          </a:bodyPr>
          <a:lstStyle/>
          <a:p>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Thank</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 </a:t>
            </a:r>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you</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a:t>
            </a:r>
            <a:endParaRPr lang="en-DE" sz="40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12" name="Graphic 11" descr="Teacher outline">
            <a:extLst>
              <a:ext uri="{FF2B5EF4-FFF2-40B4-BE49-F238E27FC236}">
                <a16:creationId xmlns:a16="http://schemas.microsoft.com/office/drawing/2014/main" id="{5D3366CC-DAD5-FBDE-21EC-0229DB36454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88808" y="3686186"/>
            <a:ext cx="1378991" cy="1378991"/>
          </a:xfrm>
          <a:prstGeom prst="rect">
            <a:avLst/>
          </a:prstGeom>
        </p:spPr>
      </p:pic>
      <p:sp>
        <p:nvSpPr>
          <p:cNvPr id="2" name="TextBox 1">
            <a:extLst>
              <a:ext uri="{FF2B5EF4-FFF2-40B4-BE49-F238E27FC236}">
                <a16:creationId xmlns:a16="http://schemas.microsoft.com/office/drawing/2014/main" id="{A97E37DC-904F-E09C-6827-C6A1B56C700F}"/>
              </a:ext>
            </a:extLst>
          </p:cNvPr>
          <p:cNvSpPr txBox="1"/>
          <p:nvPr/>
        </p:nvSpPr>
        <p:spPr>
          <a:xfrm>
            <a:off x="4329395" y="5847922"/>
            <a:ext cx="3336959" cy="3077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Find </a:t>
            </a:r>
            <a:r>
              <a:rPr lang="de-DE" sz="1400" b="1" err="1">
                <a:solidFill>
                  <a:srgbClr val="F1F8EC"/>
                </a:solidFill>
                <a:latin typeface="Lato" panose="020F0502020204030203" pitchFamily="34" charset="0"/>
                <a:ea typeface="Lato" panose="020F0502020204030203" pitchFamily="34" charset="0"/>
                <a:cs typeface="Lato" panose="020F0502020204030203" pitchFamily="34" charset="0"/>
              </a:rPr>
              <a:t>us</a:t>
            </a: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 on:</a:t>
            </a:r>
            <a:endParaRPr lang="en-DE" sz="14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5" name="Picture 4" descr="Logo&#10;&#10;Description automatically generated with medium confidence">
            <a:hlinkClick r:id="rId7"/>
            <a:extLst>
              <a:ext uri="{FF2B5EF4-FFF2-40B4-BE49-F238E27FC236}">
                <a16:creationId xmlns:a16="http://schemas.microsoft.com/office/drawing/2014/main" id="{48398AF2-21D3-C6B2-29D8-13E3E5E5A1AC}"/>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5340776" y="6182665"/>
            <a:ext cx="508981" cy="522000"/>
          </a:xfrm>
          <a:prstGeom prst="rect">
            <a:avLst/>
          </a:prstGeom>
        </p:spPr>
      </p:pic>
      <p:pic>
        <p:nvPicPr>
          <p:cNvPr id="6" name="Picture 5" descr="Logo&#10;&#10;Description automatically generated with medium confidence">
            <a:hlinkClick r:id="rId9"/>
            <a:extLst>
              <a:ext uri="{FF2B5EF4-FFF2-40B4-BE49-F238E27FC236}">
                <a16:creationId xmlns:a16="http://schemas.microsoft.com/office/drawing/2014/main" id="{E5D60659-721E-58F9-4969-26C53A914F90}"/>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4917941" y="6275883"/>
            <a:ext cx="422836" cy="397215"/>
          </a:xfrm>
          <a:prstGeom prst="rect">
            <a:avLst/>
          </a:prstGeom>
        </p:spPr>
      </p:pic>
      <p:pic>
        <p:nvPicPr>
          <p:cNvPr id="7" name="Picture 6" descr="Logo&#10;&#10;Description automatically generated with medium confidence">
            <a:hlinkClick r:id="rId11"/>
            <a:extLst>
              <a:ext uri="{FF2B5EF4-FFF2-40B4-BE49-F238E27FC236}">
                <a16:creationId xmlns:a16="http://schemas.microsoft.com/office/drawing/2014/main" id="{2FA0361C-AB37-4FD9-32CF-842B7448A99A}"/>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49757" y="6201866"/>
            <a:ext cx="330926" cy="517399"/>
          </a:xfrm>
          <a:prstGeom prst="rect">
            <a:avLst/>
          </a:prstGeom>
        </p:spPr>
      </p:pic>
      <p:pic>
        <p:nvPicPr>
          <p:cNvPr id="8" name="Picture 7" descr="Logo&#10;&#10;Description automatically generated with medium confidence">
            <a:hlinkClick r:id="rId13"/>
            <a:extLst>
              <a:ext uri="{FF2B5EF4-FFF2-40B4-BE49-F238E27FC236}">
                <a16:creationId xmlns:a16="http://schemas.microsoft.com/office/drawing/2014/main" id="{BDD4D48F-6C9C-E0E1-B692-DBEDB7945376}"/>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6262585" y="6191637"/>
            <a:ext cx="422835" cy="517399"/>
          </a:xfrm>
          <a:prstGeom prst="rect">
            <a:avLst/>
          </a:prstGeom>
        </p:spPr>
      </p:pic>
      <p:pic>
        <p:nvPicPr>
          <p:cNvPr id="9" name="Picture 8" descr="Logo&#10;&#10;Description automatically generated with medium confidence">
            <a:hlinkClick r:id="rId15"/>
            <a:extLst>
              <a:ext uri="{FF2B5EF4-FFF2-40B4-BE49-F238E27FC236}">
                <a16:creationId xmlns:a16="http://schemas.microsoft.com/office/drawing/2014/main" id="{C2DC2AFA-2A8D-3F99-4A99-0132315296AB}"/>
              </a:ext>
            </a:extLst>
          </p:cNvPr>
          <p:cNvPicPr>
            <a:picLocks noChangeAspect="1"/>
          </p:cNvPicPr>
          <p:nvPr/>
        </p:nvPicPr>
        <p:blipFill rotWithShape="1">
          <a:blip r:embed="rId16">
            <a:extLst>
              <a:ext uri="{28A0092B-C50C-407E-A947-70E740481C1C}">
                <a14:useLocalDpi xmlns:a14="http://schemas.microsoft.com/office/drawing/2010/main"/>
              </a:ext>
            </a:extLst>
          </a:blip>
          <a:srcRect/>
          <a:stretch/>
        </p:blipFill>
        <p:spPr>
          <a:xfrm>
            <a:off x="6767322" y="6187266"/>
            <a:ext cx="434099" cy="517399"/>
          </a:xfrm>
          <a:prstGeom prst="rect">
            <a:avLst/>
          </a:prstGeom>
        </p:spPr>
      </p:pic>
      <p:pic>
        <p:nvPicPr>
          <p:cNvPr id="10" name="Image 5" descr="A picture containing text, clipart&#10;&#10;Description automatically generated">
            <a:extLst>
              <a:ext uri="{FF2B5EF4-FFF2-40B4-BE49-F238E27FC236}">
                <a16:creationId xmlns:a16="http://schemas.microsoft.com/office/drawing/2014/main" id="{8BD632AB-FBFC-D2B3-7585-B0650B45FBD5}"/>
              </a:ext>
            </a:extLst>
          </p:cNvPr>
          <p:cNvPicPr>
            <a:picLocks noChangeAspect="1"/>
          </p:cNvPicPr>
          <p:nvPr/>
        </p:nvPicPr>
        <p:blipFill>
          <a:blip r:embed="rId17"/>
          <a:stretch>
            <a:fillRect/>
          </a:stretch>
        </p:blipFill>
        <p:spPr>
          <a:xfrm>
            <a:off x="9686343" y="6210498"/>
            <a:ext cx="2265530" cy="502013"/>
          </a:xfrm>
          <a:prstGeom prst="rect">
            <a:avLst/>
          </a:prstGeom>
        </p:spPr>
      </p:pic>
    </p:spTree>
    <p:extLst>
      <p:ext uri="{BB962C8B-B14F-4D97-AF65-F5344CB8AC3E}">
        <p14:creationId xmlns:p14="http://schemas.microsoft.com/office/powerpoint/2010/main" val="3955781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A picture containing tree, outdoor, river, nature&#10;&#10;Description automatically generated">
            <a:extLst>
              <a:ext uri="{FF2B5EF4-FFF2-40B4-BE49-F238E27FC236}">
                <a16:creationId xmlns:a16="http://schemas.microsoft.com/office/drawing/2014/main" id="{BC26F1F2-E045-7AF3-B3CB-49042F2CA973}"/>
              </a:ext>
            </a:extLst>
          </p:cNvPr>
          <p:cNvPicPr>
            <a:picLocks noChangeAspect="1"/>
          </p:cNvPicPr>
          <p:nvPr/>
        </p:nvPicPr>
        <p:blipFill>
          <a:blip r:embed="rId3"/>
          <a:stretch>
            <a:fillRect/>
          </a:stretch>
        </p:blipFill>
        <p:spPr>
          <a:xfrm>
            <a:off x="6234024" y="557514"/>
            <a:ext cx="5963726" cy="6260556"/>
          </a:xfrm>
          <a:prstGeom prst="rect">
            <a:avLst/>
          </a:prstGeom>
        </p:spPr>
      </p:pic>
      <p:sp>
        <p:nvSpPr>
          <p:cNvPr id="15" name="Rectangle 14">
            <a:extLst>
              <a:ext uri="{FF2B5EF4-FFF2-40B4-BE49-F238E27FC236}">
                <a16:creationId xmlns:a16="http://schemas.microsoft.com/office/drawing/2014/main" id="{68DFA222-AD46-6406-AC53-4ED4142B3E2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dirty="0">
                <a:solidFill>
                  <a:schemeClr val="bg1"/>
                </a:solidFill>
                <a:ea typeface="+mn-lt"/>
                <a:cs typeface="+mn-lt"/>
              </a:rPr>
              <a:t>Learning </a:t>
            </a:r>
            <a:r>
              <a:rPr lang="de-DE" sz="3200" b="1" dirty="0" err="1">
                <a:solidFill>
                  <a:schemeClr val="bg1"/>
                </a:solidFill>
                <a:ea typeface="+mn-lt"/>
                <a:cs typeface="+mn-lt"/>
              </a:rPr>
              <a:t>objectives</a:t>
            </a:r>
          </a:p>
        </p:txBody>
      </p:sp>
      <p:sp>
        <p:nvSpPr>
          <p:cNvPr id="4" name="Rectangle 3">
            <a:extLst>
              <a:ext uri="{FF2B5EF4-FFF2-40B4-BE49-F238E27FC236}">
                <a16:creationId xmlns:a16="http://schemas.microsoft.com/office/drawing/2014/main" id="{51B6D688-D566-5AD7-9B0C-DCDDF8DD38F4}"/>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6" name="Group 5">
            <a:extLst>
              <a:ext uri="{FF2B5EF4-FFF2-40B4-BE49-F238E27FC236}">
                <a16:creationId xmlns:a16="http://schemas.microsoft.com/office/drawing/2014/main" id="{603B0CBF-2CF2-7AA0-4DA8-454326DD8BB8}"/>
              </a:ext>
            </a:extLst>
          </p:cNvPr>
          <p:cNvGrpSpPr/>
          <p:nvPr/>
        </p:nvGrpSpPr>
        <p:grpSpPr>
          <a:xfrm>
            <a:off x="9938654" y="6352565"/>
            <a:ext cx="2141003" cy="464738"/>
            <a:chOff x="266045" y="6130130"/>
            <a:chExt cx="2431435" cy="525217"/>
          </a:xfrm>
        </p:grpSpPr>
        <p:pic>
          <p:nvPicPr>
            <p:cNvPr id="16" name="Picture 15">
              <a:extLst>
                <a:ext uri="{FF2B5EF4-FFF2-40B4-BE49-F238E27FC236}">
                  <a16:creationId xmlns:a16="http://schemas.microsoft.com/office/drawing/2014/main" id="{8CBF7387-008E-311F-1641-0B45ABD740C3}"/>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8" name="TextBox 17">
              <a:extLst>
                <a:ext uri="{FF2B5EF4-FFF2-40B4-BE49-F238E27FC236}">
                  <a16:creationId xmlns:a16="http://schemas.microsoft.com/office/drawing/2014/main" id="{3CB6330B-E49A-4DF7-7F0D-F796C4BC2957}"/>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 name="TextBox 1">
            <a:extLst>
              <a:ext uri="{FF2B5EF4-FFF2-40B4-BE49-F238E27FC236}">
                <a16:creationId xmlns:a16="http://schemas.microsoft.com/office/drawing/2014/main" id="{5C8E143C-8DB7-7E91-973A-E1D78BDE453E}"/>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4</a:t>
            </a:r>
          </a:p>
        </p:txBody>
      </p:sp>
      <p:sp>
        <p:nvSpPr>
          <p:cNvPr id="3" name="TextBox 1">
            <a:extLst>
              <a:ext uri="{FF2B5EF4-FFF2-40B4-BE49-F238E27FC236}">
                <a16:creationId xmlns:a16="http://schemas.microsoft.com/office/drawing/2014/main" id="{166C39D2-7E61-E78E-360D-D56F526C19F4}"/>
              </a:ext>
            </a:extLst>
          </p:cNvPr>
          <p:cNvSpPr txBox="1"/>
          <p:nvPr/>
        </p:nvSpPr>
        <p:spPr>
          <a:xfrm>
            <a:off x="330131" y="1294533"/>
            <a:ext cx="5656431" cy="7209666"/>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en-IE" sz="1600" i="1" dirty="0">
                <a:latin typeface="Lato"/>
                <a:ea typeface="Lato"/>
                <a:cs typeface="Lato"/>
              </a:rPr>
              <a:t>After completing this training unit, you should be able to understand:</a:t>
            </a:r>
          </a:p>
          <a:p>
            <a:pPr>
              <a:lnSpc>
                <a:spcPct val="150000"/>
              </a:lnSpc>
            </a:pPr>
            <a:endParaRPr lang="en-IE" sz="1400" i="1"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400" dirty="0">
                <a:latin typeface="Lato"/>
                <a:ea typeface="Lato"/>
                <a:cs typeface="Lato"/>
              </a:rPr>
              <a:t>How an engineering process is managed</a:t>
            </a:r>
          </a:p>
          <a:p>
            <a:pPr marL="285750" indent="-285750">
              <a:lnSpc>
                <a:spcPct val="150000"/>
              </a:lnSpc>
              <a:buClr>
                <a:srgbClr val="00A7E2"/>
              </a:buClr>
              <a:buFont typeface="Arial" panose="020B0604020202020204" pitchFamily="34" charset="0"/>
              <a:buChar char="•"/>
            </a:pPr>
            <a:endParaRPr lang="en-IE" sz="1400"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400" dirty="0">
                <a:latin typeface="Lato"/>
                <a:ea typeface="Lato"/>
                <a:cs typeface="Lato"/>
              </a:rPr>
              <a:t>How the engineering method can be applied to </a:t>
            </a:r>
            <a:r>
              <a:rPr lang="en-IE" sz="1400" dirty="0" err="1">
                <a:latin typeface="Lato"/>
                <a:ea typeface="Lato"/>
                <a:cs typeface="Lato"/>
              </a:rPr>
              <a:t>NbS</a:t>
            </a:r>
            <a:endParaRPr lang="en-IE" sz="1400" dirty="0">
              <a:latin typeface="Lato"/>
              <a:ea typeface="Lato"/>
              <a:cs typeface="Lato"/>
            </a:endParaRPr>
          </a:p>
          <a:p>
            <a:pPr marL="285750" indent="-285750">
              <a:lnSpc>
                <a:spcPct val="150000"/>
              </a:lnSpc>
              <a:buClr>
                <a:srgbClr val="00A7E2"/>
              </a:buClr>
              <a:buFont typeface="Arial" panose="020B0604020202020204" pitchFamily="34" charset="0"/>
              <a:buChar char="•"/>
            </a:pPr>
            <a:endParaRPr lang="en-IE" sz="1400"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400" dirty="0">
                <a:latin typeface="Lato"/>
                <a:ea typeface="Lato"/>
                <a:cs typeface="Lato"/>
              </a:rPr>
              <a:t>The application of quantitative approach vs the qualitative approach in the definition of </a:t>
            </a:r>
            <a:r>
              <a:rPr lang="en-IE" sz="1400" dirty="0" err="1">
                <a:latin typeface="Lato"/>
                <a:ea typeface="Lato"/>
                <a:cs typeface="Lato"/>
              </a:rPr>
              <a:t>NbS</a:t>
            </a:r>
            <a:endParaRPr lang="en-IE" sz="1400" dirty="0">
              <a:latin typeface="Lato"/>
              <a:ea typeface="Lato"/>
              <a:cs typeface="Lato"/>
            </a:endParaRPr>
          </a:p>
          <a:p>
            <a:pPr marL="285750" indent="-285750">
              <a:lnSpc>
                <a:spcPct val="150000"/>
              </a:lnSpc>
              <a:buClr>
                <a:srgbClr val="00A7E2"/>
              </a:buClr>
              <a:buFont typeface="Arial" panose="020B0604020202020204" pitchFamily="34" charset="0"/>
              <a:buChar char="•"/>
            </a:pPr>
            <a:endParaRPr lang="en-IE" sz="1400"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400" dirty="0">
                <a:latin typeface="Lato"/>
                <a:ea typeface="Lato"/>
                <a:cs typeface="Lato"/>
              </a:rPr>
              <a:t>How the evaluate the reliability of a </a:t>
            </a:r>
            <a:r>
              <a:rPr lang="en-IE" sz="1400" dirty="0" err="1">
                <a:latin typeface="Lato"/>
                <a:ea typeface="Lato"/>
                <a:cs typeface="Lato"/>
              </a:rPr>
              <a:t>NbS</a:t>
            </a:r>
            <a:endParaRPr lang="en-IE" sz="1400" dirty="0">
              <a:latin typeface="Lato"/>
              <a:ea typeface="Lato"/>
              <a:cs typeface="Lato"/>
            </a:endParaRPr>
          </a:p>
          <a:p>
            <a:pPr marL="285750" indent="-285750">
              <a:lnSpc>
                <a:spcPct val="150000"/>
              </a:lnSpc>
              <a:buClr>
                <a:srgbClr val="00A7E2"/>
              </a:buClr>
              <a:buFont typeface="Arial" panose="020B0604020202020204" pitchFamily="34" charset="0"/>
              <a:buChar char="•"/>
            </a:pPr>
            <a:endParaRPr lang="en-IE" sz="1400" dirty="0">
              <a:latin typeface="Lato"/>
              <a:ea typeface="Lato"/>
              <a:cs typeface="Lato"/>
            </a:endParaRPr>
          </a:p>
          <a:p>
            <a:pPr marL="285750" indent="-285750">
              <a:lnSpc>
                <a:spcPct val="150000"/>
              </a:lnSpc>
              <a:buClr>
                <a:srgbClr val="00A7E2"/>
              </a:buClr>
              <a:buFont typeface="Arial" panose="020B0604020202020204" pitchFamily="34" charset="0"/>
              <a:buChar char="•"/>
            </a:pPr>
            <a:r>
              <a:rPr lang="en-IE" sz="1400" dirty="0">
                <a:latin typeface="Lato"/>
                <a:ea typeface="Lato"/>
                <a:cs typeface="Lato"/>
              </a:rPr>
              <a:t>Starting with the actual implementation: the OPERANDUM approach of engineering of a new </a:t>
            </a:r>
            <a:r>
              <a:rPr lang="en-IE" sz="1400" dirty="0" err="1">
                <a:latin typeface="Lato"/>
                <a:ea typeface="Lato"/>
                <a:cs typeface="Lato"/>
              </a:rPr>
              <a:t>NbS</a:t>
            </a:r>
            <a:endParaRPr lang="en-IE" sz="1400" dirty="0">
              <a:latin typeface="Lato"/>
              <a:ea typeface="Lato"/>
              <a:cs typeface="Lato"/>
            </a:endParaRPr>
          </a:p>
          <a:p>
            <a:pPr>
              <a:lnSpc>
                <a:spcPct val="150000"/>
              </a:lnSpc>
            </a:pPr>
            <a:endParaRPr lang="en-IE" sz="1500" i="1" dirty="0">
              <a:latin typeface="Lato"/>
              <a:ea typeface="Lato"/>
              <a:cs typeface="Lato"/>
            </a:endParaRPr>
          </a:p>
          <a:p>
            <a:pPr>
              <a:lnSpc>
                <a:spcPct val="150000"/>
              </a:lnSpc>
            </a:pPr>
            <a:br>
              <a:rPr lang="en-IE" sz="700" dirty="0">
                <a:latin typeface="Lato" panose="020F0502020204030203" pitchFamily="34" charset="0"/>
                <a:ea typeface="Lato" panose="020F0502020204030203" pitchFamily="34" charset="0"/>
                <a:cs typeface="Lato" panose="020F0502020204030203" pitchFamily="34" charset="0"/>
              </a:rPr>
            </a:br>
            <a:endParaRPr lang="en-IE" sz="7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400" dirty="0">
              <a:latin typeface="Lato"/>
              <a:ea typeface="Lato"/>
              <a:cs typeface="Lato"/>
            </a:endParaRP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A7E2"/>
              </a:buClr>
              <a:buFont typeface="Arial,Sans-Serif"/>
              <a:buChar char="•"/>
            </a:pPr>
            <a:endParaRPr lang="en-IE" sz="1000" dirty="0">
              <a:latin typeface="Lato" panose="020F0502020204030203" pitchFamily="34" charset="0"/>
              <a:ea typeface="Lato" panose="020F0502020204030203" pitchFamily="34" charset="0"/>
              <a:cs typeface="Lato" panose="020F0502020204030203" pitchFamily="34" charset="0"/>
            </a:endParaRPr>
          </a:p>
          <a:p>
            <a:endParaRPr lang="en-IE" sz="700" dirty="0">
              <a:latin typeface="Lato" panose="020F0502020204030203" pitchFamily="34" charset="0"/>
              <a:ea typeface="Lato" panose="020F0502020204030203" pitchFamily="34" charset="0"/>
              <a:cs typeface="Lato" panose="020F0502020204030203" pitchFamily="34" charset="0"/>
            </a:endParaRPr>
          </a:p>
          <a:p>
            <a:endParaRPr lang="en-IE"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724543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954107"/>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Nature-based Solutions in OPERANDUM</a:t>
            </a:r>
            <a:endParaRPr lang="en-US" sz="3200" dirty="0">
              <a:solidFill>
                <a:schemeClr val="bg1"/>
              </a:solidFill>
              <a:latin typeface="Lato"/>
              <a:ea typeface="Lato"/>
              <a:cs typeface="Lato"/>
            </a:endParaRPr>
          </a:p>
          <a:p>
            <a:endParaRPr lang="en-US" sz="24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5</a:t>
            </a:r>
          </a:p>
        </p:txBody>
      </p:sp>
      <p:grpSp>
        <p:nvGrpSpPr>
          <p:cNvPr id="3" name="Group 2">
            <a:extLst>
              <a:ext uri="{FF2B5EF4-FFF2-40B4-BE49-F238E27FC236}">
                <a16:creationId xmlns:a16="http://schemas.microsoft.com/office/drawing/2014/main" id="{F93156BF-AAE2-E407-DCE7-90F658A9A061}"/>
              </a:ext>
            </a:extLst>
          </p:cNvPr>
          <p:cNvGrpSpPr/>
          <p:nvPr/>
        </p:nvGrpSpPr>
        <p:grpSpPr>
          <a:xfrm>
            <a:off x="2759331" y="1128628"/>
            <a:ext cx="7577502" cy="5042625"/>
            <a:chOff x="5361482" y="1122197"/>
            <a:chExt cx="7577502" cy="5042625"/>
          </a:xfrm>
        </p:grpSpPr>
        <p:graphicFrame>
          <p:nvGraphicFramePr>
            <p:cNvPr id="5" name="Diagram 4">
              <a:extLst>
                <a:ext uri="{FF2B5EF4-FFF2-40B4-BE49-F238E27FC236}">
                  <a16:creationId xmlns:a16="http://schemas.microsoft.com/office/drawing/2014/main" id="{11A912B4-BAFE-7B99-3358-F297C5E07770}"/>
                </a:ext>
              </a:extLst>
            </p:cNvPr>
            <p:cNvGraphicFramePr/>
            <p:nvPr>
              <p:extLst>
                <p:ext uri="{D42A27DB-BD31-4B8C-83A1-F6EECF244321}">
                  <p14:modId xmlns:p14="http://schemas.microsoft.com/office/powerpoint/2010/main" val="2630996781"/>
                </p:ext>
              </p:extLst>
            </p:nvPr>
          </p:nvGraphicFramePr>
          <p:xfrm>
            <a:off x="5760475" y="1122197"/>
            <a:ext cx="7178509" cy="504262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4" name="TextBox 23">
              <a:extLst>
                <a:ext uri="{FF2B5EF4-FFF2-40B4-BE49-F238E27FC236}">
                  <a16:creationId xmlns:a16="http://schemas.microsoft.com/office/drawing/2014/main" id="{A662A5FB-B636-3EE3-5AA4-FC0C652C00B8}"/>
                </a:ext>
              </a:extLst>
            </p:cNvPr>
            <p:cNvSpPr txBox="1"/>
            <p:nvPr/>
          </p:nvSpPr>
          <p:spPr>
            <a:xfrm>
              <a:off x="5626871" y="1358779"/>
              <a:ext cx="1469036" cy="338554"/>
            </a:xfrm>
            <a:prstGeom prst="rect">
              <a:avLst/>
            </a:prstGeom>
            <a:noFill/>
          </p:spPr>
          <p:txBody>
            <a:bodyPr wrap="square" rtlCol="0">
              <a:spAutoFit/>
            </a:bodyPr>
            <a:lstStyle/>
            <a:p>
              <a:r>
                <a:rPr lang="en-US" sz="1600" b="1" dirty="0">
                  <a:latin typeface="Lato" panose="020F0502020204030203" pitchFamily="34" charset="0"/>
                  <a:ea typeface="Lato" panose="020F0502020204030203" pitchFamily="34" charset="0"/>
                  <a:cs typeface="Lato" panose="020F0502020204030203" pitchFamily="34" charset="0"/>
                </a:rPr>
                <a:t>Flooding</a:t>
              </a:r>
            </a:p>
          </p:txBody>
        </p:sp>
        <p:sp>
          <p:nvSpPr>
            <p:cNvPr id="27" name="TextBox 26">
              <a:extLst>
                <a:ext uri="{FF2B5EF4-FFF2-40B4-BE49-F238E27FC236}">
                  <a16:creationId xmlns:a16="http://schemas.microsoft.com/office/drawing/2014/main" id="{D0706F44-67EB-740D-CF17-64D0B6C69ECF}"/>
                </a:ext>
              </a:extLst>
            </p:cNvPr>
            <p:cNvSpPr txBox="1"/>
            <p:nvPr/>
          </p:nvSpPr>
          <p:spPr>
            <a:xfrm>
              <a:off x="5361482" y="2130601"/>
              <a:ext cx="1469036" cy="584775"/>
            </a:xfrm>
            <a:prstGeom prst="rect">
              <a:avLst/>
            </a:prstGeom>
            <a:noFill/>
          </p:spPr>
          <p:txBody>
            <a:bodyPr wrap="square" rtlCol="0" anchor="t">
              <a:spAutoFit/>
            </a:bodyPr>
            <a:lstStyle/>
            <a:p>
              <a:pPr algn="ctr"/>
              <a:r>
                <a:rPr lang="en-US" sz="1600" b="1" dirty="0">
                  <a:latin typeface="Lato" panose="020F0502020204030203" pitchFamily="34" charset="0"/>
                  <a:ea typeface="Lato" panose="020F0502020204030203" pitchFamily="34" charset="0"/>
                  <a:cs typeface="Lato" panose="020F0502020204030203" pitchFamily="34" charset="0"/>
                </a:rPr>
                <a:t>Coastal Erosion</a:t>
              </a:r>
            </a:p>
          </p:txBody>
        </p:sp>
        <p:sp>
          <p:nvSpPr>
            <p:cNvPr id="29" name="TextBox 28">
              <a:extLst>
                <a:ext uri="{FF2B5EF4-FFF2-40B4-BE49-F238E27FC236}">
                  <a16:creationId xmlns:a16="http://schemas.microsoft.com/office/drawing/2014/main" id="{FADD293D-88E8-F462-B30F-5D37013378E0}"/>
                </a:ext>
              </a:extLst>
            </p:cNvPr>
            <p:cNvSpPr txBox="1"/>
            <p:nvPr/>
          </p:nvSpPr>
          <p:spPr>
            <a:xfrm>
              <a:off x="5361482" y="3090781"/>
              <a:ext cx="1469036" cy="830997"/>
            </a:xfrm>
            <a:prstGeom prst="rect">
              <a:avLst/>
            </a:prstGeom>
            <a:noFill/>
          </p:spPr>
          <p:txBody>
            <a:bodyPr wrap="square" rtlCol="0">
              <a:spAutoFit/>
            </a:bodyPr>
            <a:lstStyle/>
            <a:p>
              <a:pPr algn="ctr"/>
              <a:r>
                <a:rPr lang="en-US" sz="1600" b="1" dirty="0">
                  <a:latin typeface="Lato" panose="020F0502020204030203" pitchFamily="34" charset="0"/>
                  <a:ea typeface="Lato" panose="020F0502020204030203" pitchFamily="34" charset="0"/>
                  <a:cs typeface="Lato" panose="020F0502020204030203" pitchFamily="34" charset="0"/>
                </a:rPr>
                <a:t>Nutrient and sediment loading</a:t>
              </a:r>
            </a:p>
          </p:txBody>
        </p:sp>
        <p:sp>
          <p:nvSpPr>
            <p:cNvPr id="31" name="TextBox 30">
              <a:extLst>
                <a:ext uri="{FF2B5EF4-FFF2-40B4-BE49-F238E27FC236}">
                  <a16:creationId xmlns:a16="http://schemas.microsoft.com/office/drawing/2014/main" id="{094444AD-0337-B91A-744D-2F5DC8371192}"/>
                </a:ext>
              </a:extLst>
            </p:cNvPr>
            <p:cNvSpPr txBox="1"/>
            <p:nvPr/>
          </p:nvSpPr>
          <p:spPr>
            <a:xfrm>
              <a:off x="5361482" y="4479452"/>
              <a:ext cx="1469036" cy="338554"/>
            </a:xfrm>
            <a:prstGeom prst="rect">
              <a:avLst/>
            </a:prstGeom>
            <a:noFill/>
          </p:spPr>
          <p:txBody>
            <a:bodyPr wrap="square" rtlCol="0">
              <a:spAutoFit/>
            </a:bodyPr>
            <a:lstStyle/>
            <a:p>
              <a:pPr algn="ctr"/>
              <a:r>
                <a:rPr lang="en-US" sz="1600" b="1" dirty="0">
                  <a:latin typeface="Lato" panose="020F0502020204030203" pitchFamily="34" charset="0"/>
                  <a:ea typeface="Lato" panose="020F0502020204030203" pitchFamily="34" charset="0"/>
                  <a:cs typeface="Lato" panose="020F0502020204030203" pitchFamily="34" charset="0"/>
                </a:rPr>
                <a:t>Drought</a:t>
              </a:r>
            </a:p>
          </p:txBody>
        </p:sp>
        <p:sp>
          <p:nvSpPr>
            <p:cNvPr id="33" name="TextBox 32">
              <a:extLst>
                <a:ext uri="{FF2B5EF4-FFF2-40B4-BE49-F238E27FC236}">
                  <a16:creationId xmlns:a16="http://schemas.microsoft.com/office/drawing/2014/main" id="{9EAAD2C8-15FD-58B5-8F5C-0B9ABA5D98FF}"/>
                </a:ext>
              </a:extLst>
            </p:cNvPr>
            <p:cNvSpPr txBox="1"/>
            <p:nvPr/>
          </p:nvSpPr>
          <p:spPr>
            <a:xfrm>
              <a:off x="5383253" y="5546212"/>
              <a:ext cx="1469036" cy="338554"/>
            </a:xfrm>
            <a:prstGeom prst="rect">
              <a:avLst/>
            </a:prstGeom>
            <a:noFill/>
          </p:spPr>
          <p:txBody>
            <a:bodyPr wrap="square" rtlCol="0">
              <a:spAutoFit/>
            </a:bodyPr>
            <a:lstStyle/>
            <a:p>
              <a:pPr algn="ctr"/>
              <a:r>
                <a:rPr lang="en-US" sz="1600" b="1" dirty="0">
                  <a:latin typeface="Lato" panose="020F0502020204030203" pitchFamily="34" charset="0"/>
                  <a:ea typeface="Lato" panose="020F0502020204030203" pitchFamily="34" charset="0"/>
                  <a:cs typeface="Lato" panose="020F0502020204030203" pitchFamily="34" charset="0"/>
                </a:rPr>
                <a:t>Landslide</a:t>
              </a:r>
            </a:p>
          </p:txBody>
        </p:sp>
      </p:grpSp>
    </p:spTree>
    <p:extLst>
      <p:ext uri="{BB962C8B-B14F-4D97-AF65-F5344CB8AC3E}">
        <p14:creationId xmlns:p14="http://schemas.microsoft.com/office/powerpoint/2010/main" val="1380095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584775"/>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Lato"/>
              </a:rPr>
              <a:t>Approach for engineering </a:t>
            </a:r>
            <a:r>
              <a:rPr lang="en-US" sz="3200" b="1" dirty="0" err="1">
                <a:solidFill>
                  <a:schemeClr val="bg1"/>
                </a:solidFill>
                <a:latin typeface="Lato"/>
                <a:ea typeface="Lato"/>
                <a:cs typeface="Lato"/>
              </a:rPr>
              <a:t>NbS</a:t>
            </a:r>
            <a:r>
              <a:rPr lang="en-US" sz="3200" b="1" dirty="0">
                <a:solidFill>
                  <a:schemeClr val="bg1"/>
                </a:solidFill>
                <a:latin typeface="Lato"/>
                <a:ea typeface="Lato"/>
                <a:cs typeface="Lato"/>
              </a:rPr>
              <a:t> in OPERANDUM</a:t>
            </a:r>
            <a:endParaRPr lang="en-GB" sz="32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6</a:t>
            </a:r>
          </a:p>
        </p:txBody>
      </p:sp>
      <p:sp>
        <p:nvSpPr>
          <p:cNvPr id="4" name="3 CuadroTexto">
            <a:extLst>
              <a:ext uri="{FF2B5EF4-FFF2-40B4-BE49-F238E27FC236}">
                <a16:creationId xmlns:a16="http://schemas.microsoft.com/office/drawing/2014/main" id="{D6D02077-56E5-1651-D286-AD9C4DFE7B06}"/>
              </a:ext>
            </a:extLst>
          </p:cNvPr>
          <p:cNvSpPr txBox="1"/>
          <p:nvPr/>
        </p:nvSpPr>
        <p:spPr>
          <a:xfrm>
            <a:off x="496506" y="1792314"/>
            <a:ext cx="4007762" cy="5006499"/>
          </a:xfrm>
          <a:prstGeom prst="rect">
            <a:avLst/>
          </a:prstGeom>
          <a:noFill/>
        </p:spPr>
        <p:txBody>
          <a:bodyPr wrap="square" lIns="91440" tIns="45720" rIns="91440" bIns="45720" rtlCol="0" anchor="t">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Clr>
                <a:srgbClr val="00A7E2"/>
              </a:buClr>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Traditional engineering approaches are intended as processes based on data and calculations rather than on empirical/expert judgement approaches.</a:t>
            </a: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buClr>
                <a:srgbClr val="00A7E2"/>
              </a:buClr>
              <a:buFont typeface="Arial" panose="020B0604020202020204" pitchFamily="34" charset="0"/>
              <a:buChar char="•"/>
            </a:pPr>
            <a:r>
              <a:rPr lang="en-GB" dirty="0">
                <a:latin typeface="Lato" panose="020F0502020204030203" pitchFamily="34" charset="0"/>
                <a:ea typeface="Lato" panose="020F0502020204030203" pitchFamily="34" charset="0"/>
                <a:cs typeface="Lato" panose="020F0502020204030203" pitchFamily="34" charset="0"/>
              </a:rPr>
              <a:t>To make the 25 solutions developed within OPERANDUM easily applicable and compliant with traditional engineering approaches, </a:t>
            </a:r>
            <a:r>
              <a:rPr lang="en-US" dirty="0">
                <a:latin typeface="Lato" panose="020F0502020204030203" pitchFamily="34" charset="0"/>
                <a:ea typeface="Lato" panose="020F0502020204030203" pitchFamily="34" charset="0"/>
                <a:cs typeface="Lato" panose="020F0502020204030203" pitchFamily="34" charset="0"/>
              </a:rPr>
              <a:t>an engineering approach to design </a:t>
            </a:r>
            <a:r>
              <a:rPr lang="en-US" dirty="0" err="1">
                <a:latin typeface="Lato" panose="020F0502020204030203" pitchFamily="34" charset="0"/>
                <a:ea typeface="Lato" panose="020F0502020204030203" pitchFamily="34" charset="0"/>
                <a:cs typeface="Lato" panose="020F0502020204030203" pitchFamily="34" charset="0"/>
              </a:rPr>
              <a:t>NbS</a:t>
            </a:r>
            <a:r>
              <a:rPr lang="en-US" dirty="0">
                <a:latin typeface="Lato" panose="020F0502020204030203" pitchFamily="34" charset="0"/>
                <a:ea typeface="Lato" panose="020F0502020204030203" pitchFamily="34" charset="0"/>
                <a:cs typeface="Lato" panose="020F0502020204030203" pitchFamily="34" charset="0"/>
              </a:rPr>
              <a:t> was developed.</a:t>
            </a:r>
          </a:p>
          <a:p>
            <a:pPr marL="742950" lvl="1" indent="-285750">
              <a:buClr>
                <a:srgbClr val="00A7E2"/>
              </a:buClr>
              <a:buFont typeface="Arial" panose="020B0604020202020204" pitchFamily="34" charset="0"/>
              <a:buChar char="•"/>
            </a:pPr>
            <a:endParaRPr lang="en-GB" i="1" dirty="0">
              <a:latin typeface="Lato" panose="020F0502020204030203" pitchFamily="34" charset="0"/>
              <a:ea typeface="Lato" panose="020F0502020204030203" pitchFamily="34" charset="0"/>
              <a:cs typeface="Lato" panose="020F0502020204030203" pitchFamily="34" charset="0"/>
            </a:endParaRPr>
          </a:p>
          <a:p>
            <a:pPr marL="742950" lvl="1" indent="-285750">
              <a:buClr>
                <a:srgbClr val="00A7E2"/>
              </a:buClr>
              <a:buFont typeface="Arial" panose="020B0604020202020204" pitchFamily="34" charset="0"/>
              <a:buChar char="•"/>
            </a:pPr>
            <a:endParaRPr lang="en-GB" i="1" dirty="0">
              <a:latin typeface="Lato" panose="020F0502020204030203" pitchFamily="34" charset="0"/>
              <a:ea typeface="Lato" panose="020F0502020204030203" pitchFamily="34" charset="0"/>
              <a:cs typeface="Lato" panose="020F0502020204030203" pitchFamily="34" charset="0"/>
            </a:endParaRPr>
          </a:p>
          <a:p>
            <a:endParaRPr lang="en-GB" dirty="0">
              <a:solidFill>
                <a:srgbClr val="000000"/>
              </a:solidFill>
              <a:latin typeface="Lato" panose="020F0502020204030203" pitchFamily="34" charset="0"/>
              <a:ea typeface="Lato" panose="020F0502020204030203" pitchFamily="34" charset="0"/>
              <a:cs typeface="Lato" panose="020F0502020204030203" pitchFamily="34" charset="0"/>
            </a:endParaRPr>
          </a:p>
          <a:p>
            <a:pPr>
              <a:lnSpc>
                <a:spcPts val="1620"/>
              </a:lnSpc>
            </a:pPr>
            <a:endParaRPr lang="es-ES"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D6B38512-E2C6-6E38-88C3-0177D690C95B}"/>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5513624" y="1991928"/>
            <a:ext cx="6508623" cy="4061908"/>
          </a:xfrm>
          <a:prstGeom prst="rect">
            <a:avLst/>
          </a:prstGeom>
          <a:noFill/>
        </p:spPr>
      </p:pic>
      <p:sp>
        <p:nvSpPr>
          <p:cNvPr id="6" name="TextBox 5">
            <a:extLst>
              <a:ext uri="{FF2B5EF4-FFF2-40B4-BE49-F238E27FC236}">
                <a16:creationId xmlns:a16="http://schemas.microsoft.com/office/drawing/2014/main" id="{55445F86-EFC3-D600-EBE3-A0617E1D2D86}"/>
              </a:ext>
            </a:extLst>
          </p:cNvPr>
          <p:cNvSpPr txBox="1"/>
          <p:nvPr/>
        </p:nvSpPr>
        <p:spPr>
          <a:xfrm>
            <a:off x="5513623" y="1451244"/>
            <a:ext cx="6508623" cy="369332"/>
          </a:xfrm>
          <a:prstGeom prst="rect">
            <a:avLst/>
          </a:prstGeom>
          <a:solidFill>
            <a:srgbClr val="00A7E2"/>
          </a:solidFill>
        </p:spPr>
        <p:txBody>
          <a:bodyPr wrap="square" rtlCol="0">
            <a:spAutoFit/>
          </a:bodyPr>
          <a:lstStyle/>
          <a:p>
            <a:pPr algn="ctr"/>
            <a:r>
              <a:rPr lang="en-US" b="1" dirty="0">
                <a:solidFill>
                  <a:schemeClr val="bg1"/>
                </a:solidFill>
                <a:latin typeface="Lato" panose="020F0502020204030203" pitchFamily="34" charset="0"/>
                <a:ea typeface="Lato" panose="020F0502020204030203" pitchFamily="34" charset="0"/>
                <a:cs typeface="Lato" panose="020F0502020204030203" pitchFamily="34" charset="0"/>
              </a:rPr>
              <a:t>Engineering approach to design </a:t>
            </a:r>
            <a:r>
              <a:rPr lang="en-US" b="1" dirty="0" err="1">
                <a:solidFill>
                  <a:schemeClr val="bg1"/>
                </a:solidFill>
                <a:latin typeface="Lato" panose="020F0502020204030203" pitchFamily="34" charset="0"/>
                <a:ea typeface="Lato" panose="020F0502020204030203" pitchFamily="34" charset="0"/>
                <a:cs typeface="Lato" panose="020F0502020204030203" pitchFamily="34" charset="0"/>
              </a:rPr>
              <a:t>NbS</a:t>
            </a:r>
            <a:endParaRPr lang="en-US"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786670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584775"/>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Lato"/>
              </a:rPr>
              <a:t>1. Problem definition</a:t>
            </a: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7</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3 CuadroTexto">
            <a:extLst>
              <a:ext uri="{FF2B5EF4-FFF2-40B4-BE49-F238E27FC236}">
                <a16:creationId xmlns:a16="http://schemas.microsoft.com/office/drawing/2014/main" id="{D6D02077-56E5-1651-D286-AD9C4DFE7B06}"/>
              </a:ext>
            </a:extLst>
          </p:cNvPr>
          <p:cNvSpPr txBox="1"/>
          <p:nvPr/>
        </p:nvSpPr>
        <p:spPr>
          <a:xfrm>
            <a:off x="483958" y="1883130"/>
            <a:ext cx="7038276" cy="4575612"/>
          </a:xfrm>
          <a:prstGeom prst="rect">
            <a:avLst/>
          </a:prstGeom>
          <a:noFill/>
        </p:spPr>
        <p:txBody>
          <a:bodyPr wrap="square" lIns="91440" tIns="45720" rIns="91440" bIns="45720" rtlCol="0" anchor="t">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buClr>
                <a:srgbClr val="00A7E2"/>
              </a:buClr>
              <a:buFont typeface="Arial"/>
              <a:buChar char="•"/>
            </a:pPr>
            <a:r>
              <a:rPr lang="en-US" sz="2000" dirty="0">
                <a:latin typeface="Lato" panose="020F0502020204030203" pitchFamily="34" charset="0"/>
                <a:ea typeface="Lato" panose="020F0502020204030203" pitchFamily="34" charset="0"/>
                <a:cs typeface="Lato" panose="020F0502020204030203" pitchFamily="34" charset="0"/>
              </a:rPr>
              <a:t>What is the problem to be solved? </a:t>
            </a:r>
          </a:p>
          <a:p>
            <a:pPr marL="285750" indent="-285750" algn="just">
              <a:buClr>
                <a:srgbClr val="00A7E2"/>
              </a:buClr>
              <a:buFont typeface="Arial"/>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r>
              <a:rPr lang="en-US" sz="2000" dirty="0">
                <a:latin typeface="Lato" panose="020F0502020204030203" pitchFamily="34" charset="0"/>
                <a:ea typeface="Lato" panose="020F0502020204030203" pitchFamily="34" charset="0"/>
                <a:cs typeface="Lato" panose="020F0502020204030203" pitchFamily="34" charset="0"/>
              </a:rPr>
              <a:t>How can the problem be solved?</a:t>
            </a:r>
          </a:p>
          <a:p>
            <a:pPr marL="285750" indent="-285750" algn="just">
              <a:buClr>
                <a:srgbClr val="00A7E2"/>
              </a:buClr>
              <a:buFont typeface="Arial"/>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r>
              <a:rPr lang="en-US" sz="2000" dirty="0">
                <a:latin typeface="Lato" panose="020F0502020204030203" pitchFamily="34" charset="0"/>
                <a:ea typeface="Lato" panose="020F0502020204030203" pitchFamily="34" charset="0"/>
                <a:cs typeface="Lato" panose="020F0502020204030203" pitchFamily="34" charset="0"/>
              </a:rPr>
              <a:t>Which is the best location to deploy the solution in order to better tackle the problem?</a:t>
            </a:r>
          </a:p>
          <a:p>
            <a:pPr marL="285750" indent="-285750" algn="just">
              <a:buClr>
                <a:srgbClr val="00A7E2"/>
              </a:buClr>
              <a:buFont typeface="Arial"/>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r>
              <a:rPr lang="en-US" sz="2000" dirty="0">
                <a:latin typeface="Lato" panose="020F0502020204030203" pitchFamily="34" charset="0"/>
                <a:ea typeface="Lato" panose="020F0502020204030203" pitchFamily="34" charset="0"/>
                <a:cs typeface="Lato" panose="020F0502020204030203" pitchFamily="34" charset="0"/>
              </a:rPr>
              <a:t>When is the best time for the deployment of the solution?</a:t>
            </a:r>
          </a:p>
          <a:p>
            <a:pPr marL="285750" indent="-285750" algn="just">
              <a:buClr>
                <a:srgbClr val="00A7E2"/>
              </a:buClr>
              <a:buFont typeface="Arial" panose="020B0604020202020204" pitchFamily="34" charset="0"/>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panose="020B0604020202020204" pitchFamily="34" charset="0"/>
              <a:buChar char="•"/>
            </a:pPr>
            <a:endParaRPr lang="en-US" sz="2000" dirty="0">
              <a:latin typeface="Lato" panose="020F0502020204030203" pitchFamily="34" charset="0"/>
              <a:ea typeface="Lato" panose="020F0502020204030203" pitchFamily="34" charset="0"/>
              <a:cs typeface="Lato" panose="020F0502020204030203" pitchFamily="34" charset="0"/>
            </a:endParaRPr>
          </a:p>
          <a:p>
            <a:pPr algn="just"/>
            <a:endParaRPr lang="en-US" dirty="0">
              <a:solidFill>
                <a:srgbClr val="000000"/>
              </a:solidFill>
              <a:latin typeface="Lato"/>
              <a:ea typeface="Lato"/>
              <a:cs typeface="Calibri"/>
            </a:endParaRPr>
          </a:p>
          <a:p>
            <a:pPr algn="just">
              <a:lnSpc>
                <a:spcPts val="1620"/>
              </a:lnSpc>
            </a:pPr>
            <a:endParaRPr lang="es-ES" dirty="0">
              <a:solidFill>
                <a:srgbClr val="595959"/>
              </a:solidFill>
              <a:latin typeface="Lato"/>
              <a:ea typeface="Lato"/>
              <a:cs typeface="Arial"/>
            </a:endParaRPr>
          </a:p>
        </p:txBody>
      </p:sp>
      <p:pic>
        <p:nvPicPr>
          <p:cNvPr id="3" name="Picture 2">
            <a:extLst>
              <a:ext uri="{FF2B5EF4-FFF2-40B4-BE49-F238E27FC236}">
                <a16:creationId xmlns:a16="http://schemas.microsoft.com/office/drawing/2014/main" id="{588D6569-2443-883E-442D-6B44956A1D12}"/>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061440" y="4908714"/>
            <a:ext cx="1240268" cy="928329"/>
          </a:xfrm>
          <a:prstGeom prst="rect">
            <a:avLst/>
          </a:prstGeom>
        </p:spPr>
      </p:pic>
      <p:pic>
        <p:nvPicPr>
          <p:cNvPr id="7" name="Picture 6">
            <a:extLst>
              <a:ext uri="{FF2B5EF4-FFF2-40B4-BE49-F238E27FC236}">
                <a16:creationId xmlns:a16="http://schemas.microsoft.com/office/drawing/2014/main" id="{02E2D3E9-5A05-E8E4-F653-CFB01D8DF222}"/>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8878843" y="4935089"/>
            <a:ext cx="1137565" cy="915005"/>
          </a:xfrm>
          <a:prstGeom prst="rect">
            <a:avLst/>
          </a:prstGeom>
        </p:spPr>
      </p:pic>
      <p:pic>
        <p:nvPicPr>
          <p:cNvPr id="8" name="Picture 23">
            <a:extLst>
              <a:ext uri="{FF2B5EF4-FFF2-40B4-BE49-F238E27FC236}">
                <a16:creationId xmlns:a16="http://schemas.microsoft.com/office/drawing/2014/main" id="{D7954189-F758-6FFF-AAD6-49F42F0AE268}"/>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8852430" y="1270782"/>
            <a:ext cx="1113876" cy="1010535"/>
          </a:xfrm>
          <a:prstGeom prst="rect">
            <a:avLst/>
          </a:prstGeom>
        </p:spPr>
      </p:pic>
      <p:pic>
        <p:nvPicPr>
          <p:cNvPr id="9" name="Picture 8">
            <a:extLst>
              <a:ext uri="{FF2B5EF4-FFF2-40B4-BE49-F238E27FC236}">
                <a16:creationId xmlns:a16="http://schemas.microsoft.com/office/drawing/2014/main" id="{FCED78B3-2AB2-1C21-DBDD-E2287480FE6A}"/>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10228309" y="3609004"/>
            <a:ext cx="1192949" cy="1012032"/>
          </a:xfrm>
          <a:prstGeom prst="rect">
            <a:avLst/>
          </a:prstGeom>
        </p:spPr>
      </p:pic>
      <p:pic>
        <p:nvPicPr>
          <p:cNvPr id="11" name="Picture 23" descr="Logo, company name&#10;&#10;Description automatically generated">
            <a:extLst>
              <a:ext uri="{FF2B5EF4-FFF2-40B4-BE49-F238E27FC236}">
                <a16:creationId xmlns:a16="http://schemas.microsoft.com/office/drawing/2014/main" id="{48953A01-340C-729B-F40B-5DB1C42B8DCF}"/>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10150715" y="2456940"/>
            <a:ext cx="1128097" cy="1008225"/>
          </a:xfrm>
          <a:prstGeom prst="rect">
            <a:avLst/>
          </a:prstGeom>
        </p:spPr>
      </p:pic>
      <p:pic>
        <p:nvPicPr>
          <p:cNvPr id="12" name="Picture 23">
            <a:extLst>
              <a:ext uri="{FF2B5EF4-FFF2-40B4-BE49-F238E27FC236}">
                <a16:creationId xmlns:a16="http://schemas.microsoft.com/office/drawing/2014/main" id="{8A10AD16-9DFB-DD27-602F-04D21F7FE995}"/>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10189923" y="1318759"/>
            <a:ext cx="1090179" cy="994342"/>
          </a:xfrm>
          <a:prstGeom prst="rect">
            <a:avLst/>
          </a:prstGeom>
        </p:spPr>
      </p:pic>
      <p:pic>
        <p:nvPicPr>
          <p:cNvPr id="13" name="Picture 23" descr="Logo, company name&#10;&#10;Description automatically generated">
            <a:extLst>
              <a:ext uri="{FF2B5EF4-FFF2-40B4-BE49-F238E27FC236}">
                <a16:creationId xmlns:a16="http://schemas.microsoft.com/office/drawing/2014/main" id="{687BB7B4-4C5C-1E2E-EC87-7FC69DD002AA}"/>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8923071" y="3609004"/>
            <a:ext cx="1053841" cy="1012409"/>
          </a:xfrm>
          <a:prstGeom prst="rect">
            <a:avLst/>
          </a:prstGeom>
        </p:spPr>
      </p:pic>
      <p:pic>
        <p:nvPicPr>
          <p:cNvPr id="14" name="Picture 13" descr="A picture containing chart&#10;&#10;Description automatically generated">
            <a:extLst>
              <a:ext uri="{FF2B5EF4-FFF2-40B4-BE49-F238E27FC236}">
                <a16:creationId xmlns:a16="http://schemas.microsoft.com/office/drawing/2014/main" id="{6A03D5F4-7F42-D545-5610-3DF441DA010D}"/>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8798545" y="2453720"/>
            <a:ext cx="1058571" cy="1015501"/>
          </a:xfrm>
          <a:prstGeom prst="rect">
            <a:avLst/>
          </a:prstGeom>
        </p:spPr>
      </p:pic>
    </p:spTree>
    <p:extLst>
      <p:ext uri="{BB962C8B-B14F-4D97-AF65-F5344CB8AC3E}">
        <p14:creationId xmlns:p14="http://schemas.microsoft.com/office/powerpoint/2010/main" val="3487819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584775"/>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Lato"/>
              </a:rPr>
              <a:t>2. Identification of input parameters </a:t>
            </a:r>
            <a:endParaRPr lang="en-US" dirty="0">
              <a:solidFill>
                <a:schemeClr val="bg1"/>
              </a:solidFill>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3 CuadroTexto">
            <a:extLst>
              <a:ext uri="{FF2B5EF4-FFF2-40B4-BE49-F238E27FC236}">
                <a16:creationId xmlns:a16="http://schemas.microsoft.com/office/drawing/2014/main" id="{D6D02077-56E5-1651-D286-AD9C4DFE7B06}"/>
              </a:ext>
            </a:extLst>
          </p:cNvPr>
          <p:cNvSpPr txBox="1"/>
          <p:nvPr/>
        </p:nvSpPr>
        <p:spPr>
          <a:xfrm>
            <a:off x="279537" y="1183177"/>
            <a:ext cx="8094256" cy="5529719"/>
          </a:xfrm>
          <a:prstGeom prst="rect">
            <a:avLst/>
          </a:prstGeom>
          <a:noFill/>
        </p:spPr>
        <p:txBody>
          <a:bodyPr wrap="square" lIns="91440" tIns="45720" rIns="91440" bIns="45720" rtlCol="0" anchor="t">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US" sz="1700" dirty="0">
                <a:latin typeface="Lato"/>
                <a:ea typeface="Lato"/>
                <a:cs typeface="Lato"/>
              </a:rPr>
              <a:t>Possible input parameters for defining the </a:t>
            </a:r>
            <a:r>
              <a:rPr lang="en-US" sz="1700" dirty="0">
                <a:ea typeface="+mn-lt"/>
                <a:cs typeface="+mn-lt"/>
              </a:rPr>
              <a:t>configuration of the </a:t>
            </a:r>
            <a:r>
              <a:rPr lang="en-US" sz="1700" dirty="0">
                <a:latin typeface="Lato"/>
                <a:ea typeface="Lato"/>
                <a:cs typeface="Lato"/>
              </a:rPr>
              <a:t>solution (</a:t>
            </a:r>
            <a:r>
              <a:rPr lang="en-US" sz="1700" i="1" dirty="0">
                <a:latin typeface="Lato"/>
                <a:ea typeface="Lato"/>
                <a:cs typeface="Lato"/>
              </a:rPr>
              <a:t>non-exhaustive and context-specific</a:t>
            </a:r>
            <a:r>
              <a:rPr lang="en-US" sz="1700" dirty="0">
                <a:latin typeface="Lato"/>
                <a:ea typeface="Lato"/>
                <a:cs typeface="Lato"/>
              </a:rPr>
              <a:t>). </a:t>
            </a:r>
            <a:endParaRPr lang="en-US" dirty="0"/>
          </a:p>
          <a:p>
            <a:pPr algn="just"/>
            <a:endParaRPr lang="en-US" sz="1700" dirty="0">
              <a:latin typeface="Lato"/>
              <a:ea typeface="Lato"/>
              <a:cs typeface="Lato"/>
            </a:endParaRPr>
          </a:p>
          <a:p>
            <a:pPr algn="just"/>
            <a:r>
              <a:rPr lang="en-US" sz="1700" dirty="0">
                <a:latin typeface="Lato"/>
                <a:ea typeface="Lato"/>
                <a:cs typeface="Lato"/>
              </a:rPr>
              <a:t>Example of parameters to consider for a coastal solution:</a:t>
            </a:r>
            <a:endParaRPr lang="en-US" dirty="0">
              <a:ea typeface="Calibri"/>
              <a:cs typeface="Calibri"/>
            </a:endParaRPr>
          </a:p>
          <a:p>
            <a:pPr marL="285750" indent="-285750">
              <a:buFont typeface="Arial"/>
              <a:buChar char="•"/>
            </a:pPr>
            <a:endParaRPr lang="en-US" sz="1700" b="1" dirty="0">
              <a:latin typeface="Lato" panose="020F0502020204030203" pitchFamily="34" charset="0"/>
              <a:ea typeface="Lato" panose="020F0502020204030203" pitchFamily="34" charset="0"/>
              <a:cs typeface="Lato" panose="020F0502020204030203" pitchFamily="34" charset="0"/>
            </a:endParaRPr>
          </a:p>
          <a:p>
            <a:pPr marL="742950" lvl="1" indent="-285750">
              <a:buClr>
                <a:srgbClr val="00A7E2"/>
              </a:buClr>
              <a:buFont typeface="Arial"/>
              <a:buChar char="•"/>
            </a:pPr>
            <a:r>
              <a:rPr lang="en-US" sz="1700" b="1" dirty="0">
                <a:latin typeface="Lato" panose="020F0502020204030203" pitchFamily="34" charset="0"/>
                <a:ea typeface="Lato" panose="020F0502020204030203" pitchFamily="34" charset="0"/>
                <a:cs typeface="Lato" panose="020F0502020204030203" pitchFamily="34" charset="0"/>
              </a:rPr>
              <a:t>Topographical conditions </a:t>
            </a:r>
            <a:r>
              <a:rPr lang="en-US" sz="1700" dirty="0">
                <a:latin typeface="Lato" panose="020F0502020204030203" pitchFamily="34" charset="0"/>
                <a:ea typeface="Lato" panose="020F0502020204030203" pitchFamily="34" charset="0"/>
                <a:cs typeface="Lato" panose="020F0502020204030203" pitchFamily="34" charset="0"/>
              </a:rPr>
              <a:t>(or bathymetric conditions when required);</a:t>
            </a:r>
            <a:br>
              <a:rPr lang="en-US" sz="1700" dirty="0">
                <a:latin typeface="Lato" panose="020F0502020204030203" pitchFamily="34" charset="0"/>
                <a:ea typeface="Lato" panose="020F0502020204030203" pitchFamily="34" charset="0"/>
                <a:cs typeface="Lato" panose="020F0502020204030203" pitchFamily="34" charset="0"/>
              </a:rPr>
            </a:br>
            <a:endParaRPr lang="en-US" sz="1700" dirty="0">
              <a:latin typeface="Lato" panose="020F0502020204030203" pitchFamily="34" charset="0"/>
              <a:ea typeface="Lato" panose="020F0502020204030203" pitchFamily="34" charset="0"/>
              <a:cs typeface="Lato" panose="020F0502020204030203" pitchFamily="34" charset="0"/>
            </a:endParaRPr>
          </a:p>
          <a:p>
            <a:pPr marL="742950" lvl="1" indent="-285750">
              <a:buClr>
                <a:srgbClr val="00A7E2"/>
              </a:buClr>
              <a:buFont typeface="Arial"/>
              <a:buChar char="•"/>
            </a:pPr>
            <a:r>
              <a:rPr lang="en-US" sz="1700" b="1" dirty="0">
                <a:latin typeface="Lato" panose="020F0502020204030203" pitchFamily="34" charset="0"/>
                <a:ea typeface="Lato" panose="020F0502020204030203" pitchFamily="34" charset="0"/>
                <a:cs typeface="Lato" panose="020F0502020204030203" pitchFamily="34" charset="0"/>
              </a:rPr>
              <a:t>Hydraulic conditions </a:t>
            </a:r>
            <a:r>
              <a:rPr lang="en-US" sz="1700" dirty="0">
                <a:latin typeface="Lato" panose="020F0502020204030203" pitchFamily="34" charset="0"/>
                <a:ea typeface="Lato" panose="020F0502020204030203" pitchFamily="34" charset="0"/>
                <a:cs typeface="Lato" panose="020F0502020204030203" pitchFamily="34" charset="0"/>
              </a:rPr>
              <a:t>(e.g., river flow, </a:t>
            </a:r>
            <a:r>
              <a:rPr lang="en-US" sz="1700" dirty="0" err="1">
                <a:latin typeface="Lato" panose="020F0502020204030203" pitchFamily="34" charset="0"/>
                <a:ea typeface="Lato" panose="020F0502020204030203" pitchFamily="34" charset="0"/>
                <a:cs typeface="Lato" panose="020F0502020204030203" pitchFamily="34" charset="0"/>
              </a:rPr>
              <a:t>meteocean</a:t>
            </a:r>
            <a:r>
              <a:rPr lang="en-US" sz="1700" dirty="0">
                <a:latin typeface="Lato" panose="020F0502020204030203" pitchFamily="34" charset="0"/>
                <a:ea typeface="Lato" panose="020F0502020204030203" pitchFamily="34" charset="0"/>
                <a:cs typeface="Lato" panose="020F0502020204030203" pitchFamily="34" charset="0"/>
              </a:rPr>
              <a:t> conditions, water levels, permeability etc.); </a:t>
            </a:r>
          </a:p>
          <a:p>
            <a:pPr marL="742950" lvl="1" indent="-285750">
              <a:buClr>
                <a:srgbClr val="00A7E2"/>
              </a:buClr>
              <a:buFont typeface="Arial"/>
              <a:buChar char="•"/>
            </a:pPr>
            <a:endParaRPr lang="en-US" sz="1700" dirty="0">
              <a:latin typeface="Lato" panose="020F0502020204030203" pitchFamily="34" charset="0"/>
              <a:ea typeface="Lato" panose="020F0502020204030203" pitchFamily="34" charset="0"/>
              <a:cs typeface="Lato" panose="020F0502020204030203" pitchFamily="34" charset="0"/>
            </a:endParaRPr>
          </a:p>
          <a:p>
            <a:pPr marL="742950" lvl="1" indent="-285750">
              <a:buClr>
                <a:srgbClr val="00A7E2"/>
              </a:buClr>
              <a:buFont typeface="Arial"/>
              <a:buChar char="•"/>
            </a:pPr>
            <a:r>
              <a:rPr lang="en-US" sz="1700" b="1" dirty="0">
                <a:latin typeface="Lato"/>
                <a:ea typeface="Lato"/>
                <a:cs typeface="Lato"/>
              </a:rPr>
              <a:t>Geotechnical parameters</a:t>
            </a:r>
            <a:r>
              <a:rPr lang="en-US" sz="1700" dirty="0">
                <a:latin typeface="Lato"/>
                <a:ea typeface="Lato"/>
                <a:cs typeface="Lato"/>
              </a:rPr>
              <a:t> (e.g., stratigraphy and geotechnical parameters of the in situ soils);</a:t>
            </a:r>
          </a:p>
          <a:p>
            <a:pPr marL="742950" lvl="1" indent="-285750">
              <a:buClr>
                <a:srgbClr val="00A7E2"/>
              </a:buClr>
              <a:buFont typeface="Arial"/>
              <a:buChar char="•"/>
            </a:pPr>
            <a:endParaRPr lang="en-US" sz="1700" dirty="0">
              <a:latin typeface="Lato" panose="020F0502020204030203" pitchFamily="34" charset="0"/>
              <a:ea typeface="Lato" panose="020F0502020204030203" pitchFamily="34" charset="0"/>
              <a:cs typeface="Lato" panose="020F0502020204030203" pitchFamily="34" charset="0"/>
            </a:endParaRPr>
          </a:p>
          <a:p>
            <a:pPr marL="742950" lvl="1" indent="-285750">
              <a:buClr>
                <a:srgbClr val="00A7E2"/>
              </a:buClr>
              <a:buFont typeface="Arial"/>
              <a:buChar char="•"/>
            </a:pPr>
            <a:r>
              <a:rPr lang="en-US" sz="1700" b="1" dirty="0">
                <a:latin typeface="Lato"/>
                <a:ea typeface="Lato"/>
                <a:cs typeface="Lato"/>
              </a:rPr>
              <a:t>Natural conditions</a:t>
            </a:r>
            <a:r>
              <a:rPr lang="en-US" sz="1700" dirty="0">
                <a:latin typeface="Lato"/>
                <a:ea typeface="Lato"/>
                <a:cs typeface="Lato"/>
              </a:rPr>
              <a:t> (e.g., presence and characteristics of vegetation and fauna);</a:t>
            </a:r>
          </a:p>
          <a:p>
            <a:pPr marL="742950" lvl="1" indent="-285750">
              <a:buClr>
                <a:srgbClr val="00A7E2"/>
              </a:buClr>
              <a:buFont typeface="Arial"/>
              <a:buChar char="•"/>
            </a:pPr>
            <a:endParaRPr lang="en-US" sz="1700" dirty="0">
              <a:latin typeface="Lato" panose="020F0502020204030203" pitchFamily="34" charset="0"/>
              <a:ea typeface="Lato" panose="020F0502020204030203" pitchFamily="34" charset="0"/>
              <a:cs typeface="Lato" panose="020F0502020204030203" pitchFamily="34" charset="0"/>
            </a:endParaRPr>
          </a:p>
          <a:p>
            <a:pPr marL="742950" lvl="1" indent="-285750">
              <a:buClr>
                <a:srgbClr val="00A7E2"/>
              </a:buClr>
              <a:buFont typeface="Arial"/>
              <a:buChar char="•"/>
            </a:pPr>
            <a:r>
              <a:rPr lang="en-US" sz="1700" b="1" dirty="0">
                <a:latin typeface="Lato" panose="020F0502020204030203" pitchFamily="34" charset="0"/>
                <a:ea typeface="Lato" panose="020F0502020204030203" pitchFamily="34" charset="0"/>
                <a:cs typeface="Lato" panose="020F0502020204030203" pitchFamily="34" charset="0"/>
              </a:rPr>
              <a:t>Anthropic variables </a:t>
            </a:r>
            <a:r>
              <a:rPr lang="en-US" sz="1700" dirty="0">
                <a:latin typeface="Lato" panose="020F0502020204030203" pitchFamily="34" charset="0"/>
                <a:ea typeface="Lato" panose="020F0502020204030203" pitchFamily="34" charset="0"/>
                <a:cs typeface="Lato" panose="020F0502020204030203" pitchFamily="34" charset="0"/>
              </a:rPr>
              <a:t>(e.g., presence of interfering structures, underground services, anthropic activities that may be relevant for the design).</a:t>
            </a:r>
          </a:p>
          <a:p>
            <a:pPr algn="just"/>
            <a:endParaRPr lang="en-US" sz="1700" b="1" dirty="0">
              <a:solidFill>
                <a:srgbClr val="000000"/>
              </a:solidFill>
              <a:latin typeface="Lato" panose="020F0502020204030203" pitchFamily="34" charset="0"/>
              <a:ea typeface="Lato" panose="020F0502020204030203" pitchFamily="34" charset="0"/>
              <a:cs typeface="Lato" panose="020F0502020204030203" pitchFamily="34" charset="0"/>
            </a:endParaRPr>
          </a:p>
          <a:p>
            <a:pPr algn="just">
              <a:lnSpc>
                <a:spcPts val="1620"/>
              </a:lnSpc>
            </a:pPr>
            <a:endParaRPr lang="es-ES" sz="1700" b="1"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394A15DE-85F3-EDE3-9AD4-976C94468656}"/>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8579012" y="2751582"/>
            <a:ext cx="3407954" cy="2126839"/>
          </a:xfrm>
          <a:prstGeom prst="rect">
            <a:avLst/>
          </a:prstGeom>
          <a:noFill/>
        </p:spPr>
      </p:pic>
      <p:sp>
        <p:nvSpPr>
          <p:cNvPr id="5" name="TextBox 4">
            <a:extLst>
              <a:ext uri="{FF2B5EF4-FFF2-40B4-BE49-F238E27FC236}">
                <a16:creationId xmlns:a16="http://schemas.microsoft.com/office/drawing/2014/main" id="{932B4BF6-BD4F-8976-5541-69D89DB1D75F}"/>
              </a:ext>
            </a:extLst>
          </p:cNvPr>
          <p:cNvSpPr txBox="1"/>
          <p:nvPr/>
        </p:nvSpPr>
        <p:spPr>
          <a:xfrm>
            <a:off x="8579012" y="2440236"/>
            <a:ext cx="3407954" cy="261610"/>
          </a:xfrm>
          <a:prstGeom prst="rect">
            <a:avLst/>
          </a:prstGeom>
          <a:solidFill>
            <a:srgbClr val="00A7E2"/>
          </a:solidFill>
        </p:spPr>
        <p:txBody>
          <a:bodyPr wrap="square" rtlCol="0">
            <a:spAutoFit/>
          </a:bodyPr>
          <a:lstStyle/>
          <a:p>
            <a:pPr algn="ctr"/>
            <a:r>
              <a:rPr lang="en-US" sz="1100" b="1" dirty="0">
                <a:solidFill>
                  <a:schemeClr val="bg1"/>
                </a:solidFill>
                <a:latin typeface="Lato" panose="020F0502020204030203" pitchFamily="34" charset="0"/>
                <a:ea typeface="Lato" panose="020F0502020204030203" pitchFamily="34" charset="0"/>
                <a:cs typeface="Lato" panose="020F0502020204030203" pitchFamily="34" charset="0"/>
              </a:rPr>
              <a:t>Engineering approach to design </a:t>
            </a:r>
            <a:r>
              <a:rPr lang="en-US" sz="1100" b="1" dirty="0" err="1">
                <a:solidFill>
                  <a:schemeClr val="bg1"/>
                </a:solidFill>
                <a:latin typeface="Lato" panose="020F0502020204030203" pitchFamily="34" charset="0"/>
                <a:ea typeface="Lato" panose="020F0502020204030203" pitchFamily="34" charset="0"/>
                <a:cs typeface="Lato" panose="020F0502020204030203" pitchFamily="34" charset="0"/>
              </a:rPr>
              <a:t>NbS</a:t>
            </a:r>
            <a:endParaRPr lang="en-US" sz="11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510029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242522"/>
            <a:ext cx="11219041" cy="584775"/>
          </a:xfrm>
          <a:prstGeom prst="rect">
            <a:avLst/>
          </a:prstGeom>
          <a:noFill/>
        </p:spPr>
        <p:txBody>
          <a:bodyPr wrap="square" lIns="91440" tIns="45720" rIns="91440" bIns="45720" rtlCol="0" anchor="t">
            <a:spAutoFit/>
          </a:bodyPr>
          <a:lstStyle/>
          <a:p>
            <a:r>
              <a:rPr lang="en-US" sz="3200" b="1" dirty="0">
                <a:solidFill>
                  <a:schemeClr val="bg1"/>
                </a:solidFill>
                <a:latin typeface="Lato"/>
                <a:ea typeface="Lato"/>
                <a:cs typeface="Lato"/>
              </a:rPr>
              <a:t>3. Solution </a:t>
            </a:r>
            <a:r>
              <a:rPr lang="en-US" sz="3200" b="1" dirty="0" err="1">
                <a:solidFill>
                  <a:schemeClr val="bg1"/>
                </a:solidFill>
                <a:latin typeface="Lato"/>
                <a:ea typeface="Lato"/>
                <a:cs typeface="Lato"/>
              </a:rPr>
              <a:t>behaviour</a:t>
            </a:r>
            <a:r>
              <a:rPr lang="en-US" sz="3200" b="1" dirty="0">
                <a:solidFill>
                  <a:schemeClr val="bg1"/>
                </a:solidFill>
                <a:latin typeface="Lato"/>
                <a:ea typeface="Lato"/>
                <a:cs typeface="Lato"/>
              </a:rPr>
              <a:t> modelling </a:t>
            </a:r>
            <a:endParaRPr lang="en-US" dirty="0">
              <a:solidFill>
                <a:schemeClr val="bg1"/>
              </a:solidFill>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9</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3 CuadroTexto">
            <a:extLst>
              <a:ext uri="{FF2B5EF4-FFF2-40B4-BE49-F238E27FC236}">
                <a16:creationId xmlns:a16="http://schemas.microsoft.com/office/drawing/2014/main" id="{D6D02077-56E5-1651-D286-AD9C4DFE7B06}"/>
              </a:ext>
            </a:extLst>
          </p:cNvPr>
          <p:cNvSpPr txBox="1"/>
          <p:nvPr/>
        </p:nvSpPr>
        <p:spPr>
          <a:xfrm>
            <a:off x="466055" y="1389356"/>
            <a:ext cx="4346577" cy="5006499"/>
          </a:xfrm>
          <a:prstGeom prst="rect">
            <a:avLst/>
          </a:prstGeom>
          <a:noFill/>
        </p:spPr>
        <p:txBody>
          <a:bodyPr wrap="square" lIns="91440" tIns="45720" rIns="91440" bIns="45720" rtlCol="0" anchor="t">
            <a:spAutoFit/>
          </a:bodyPr>
          <a:ls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buClr>
                <a:srgbClr val="00A7E2"/>
              </a:buCl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The overall site conditions and the solutions selected in the previous steps have now to be linked by:</a:t>
            </a:r>
          </a:p>
          <a:p>
            <a:pPr marL="285750"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742950" lvl="1" indent="-285750">
              <a:buClr>
                <a:srgbClr val="00A7E2"/>
              </a:buClr>
              <a:buFont typeface="Arial"/>
              <a:buChar char="•"/>
            </a:pPr>
            <a:r>
              <a:rPr lang="en-US" dirty="0">
                <a:latin typeface="Lato"/>
                <a:ea typeface="Lato"/>
                <a:cs typeface="Lato"/>
              </a:rPr>
              <a:t>One or more </a:t>
            </a:r>
            <a:r>
              <a:rPr lang="en-US" b="1" dirty="0">
                <a:latin typeface="Lato"/>
                <a:ea typeface="Lato"/>
                <a:cs typeface="Lato"/>
              </a:rPr>
              <a:t>models</a:t>
            </a:r>
            <a:r>
              <a:rPr lang="en-US" dirty="0">
                <a:latin typeface="Lato"/>
                <a:ea typeface="Lato"/>
                <a:cs typeface="Lato"/>
              </a:rPr>
              <a:t> representing the global behavior of the solution in the actual environment.</a:t>
            </a:r>
            <a:endParaRPr lang="en-US" dirty="0">
              <a:latin typeface="Lato" panose="020F0502020204030203" pitchFamily="34" charset="0"/>
              <a:ea typeface="Lato" panose="020F0502020204030203" pitchFamily="34" charset="0"/>
              <a:cs typeface="Lato" panose="020F0502020204030203" pitchFamily="34" charset="0"/>
            </a:endParaRPr>
          </a:p>
          <a:p>
            <a:pPr marL="742950" lvl="1"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742950" lvl="1"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marL="285750" indent="-285750" algn="just">
              <a:buClr>
                <a:srgbClr val="00A7E2"/>
              </a:buClr>
              <a:buFont typeface="Arial"/>
              <a:buChar char="•"/>
            </a:pPr>
            <a:r>
              <a:rPr lang="en-US" dirty="0">
                <a:latin typeface="Lato" panose="020F0502020204030203" pitchFamily="34" charset="0"/>
                <a:ea typeface="Lato" panose="020F0502020204030203" pitchFamily="34" charset="0"/>
                <a:cs typeface="Lato" panose="020F0502020204030203" pitchFamily="34" charset="0"/>
              </a:rPr>
              <a:t>The way the actual parameters are translated in a model -  in </a:t>
            </a:r>
            <a:r>
              <a:rPr lang="en-US" b="1" dirty="0">
                <a:latin typeface="Lato" panose="020F0502020204030203" pitchFamily="34" charset="0"/>
                <a:ea typeface="Lato" panose="020F0502020204030203" pitchFamily="34" charset="0"/>
                <a:cs typeface="Lato" panose="020F0502020204030203" pitchFamily="34" charset="0"/>
              </a:rPr>
              <a:t>terms of action and capacity of the system </a:t>
            </a:r>
            <a:r>
              <a:rPr lang="en-US" dirty="0">
                <a:latin typeface="Lato" panose="020F0502020204030203" pitchFamily="34" charset="0"/>
                <a:ea typeface="Lato" panose="020F0502020204030203" pitchFamily="34" charset="0"/>
                <a:cs typeface="Lato" panose="020F0502020204030203" pitchFamily="34" charset="0"/>
              </a:rPr>
              <a:t>- is the main critical aspect of this step. </a:t>
            </a:r>
          </a:p>
          <a:p>
            <a:pPr marL="742950" lvl="1" indent="-285750" algn="just">
              <a:buClr>
                <a:srgbClr val="00A7E2"/>
              </a:buClr>
              <a:buFont typeface="Arial"/>
              <a:buChar char="•"/>
            </a:pPr>
            <a:endParaRPr lang="en-US" dirty="0">
              <a:latin typeface="Lato" panose="020F0502020204030203" pitchFamily="34" charset="0"/>
              <a:ea typeface="Lato" panose="020F0502020204030203" pitchFamily="34" charset="0"/>
              <a:cs typeface="Lato" panose="020F0502020204030203" pitchFamily="34" charset="0"/>
            </a:endParaRPr>
          </a:p>
          <a:p>
            <a:pPr algn="just">
              <a:buClr>
                <a:srgbClr val="00A7E2"/>
              </a:buClr>
            </a:pPr>
            <a:endParaRPr lang="en-US" dirty="0">
              <a:solidFill>
                <a:srgbClr val="000000"/>
              </a:solidFill>
              <a:latin typeface="Lato" panose="020F0502020204030203" pitchFamily="34" charset="0"/>
              <a:ea typeface="Lato" panose="020F0502020204030203" pitchFamily="34" charset="0"/>
              <a:cs typeface="Lato" panose="020F0502020204030203" pitchFamily="34" charset="0"/>
            </a:endParaRPr>
          </a:p>
          <a:p>
            <a:pPr algn="just">
              <a:lnSpc>
                <a:spcPts val="1620"/>
              </a:lnSpc>
              <a:buClr>
                <a:srgbClr val="00A7E2"/>
              </a:buClr>
            </a:pPr>
            <a:endParaRPr lang="es-ES" dirty="0">
              <a:solidFill>
                <a:schemeClr val="tx1">
                  <a:lumMod val="65000"/>
                  <a:lumOff val="35000"/>
                </a:schemeClr>
              </a:solidFill>
              <a:latin typeface="Lato" panose="020F0502020204030203" pitchFamily="34" charset="0"/>
              <a:ea typeface="Lato" panose="020F0502020204030203" pitchFamily="34" charset="0"/>
              <a:cs typeface="Lato" panose="020F0502020204030203" pitchFamily="34" charset="0"/>
            </a:endParaRPr>
          </a:p>
        </p:txBody>
      </p:sp>
      <p:sp>
        <p:nvSpPr>
          <p:cNvPr id="17" name="Rectangle 16">
            <a:extLst>
              <a:ext uri="{FF2B5EF4-FFF2-40B4-BE49-F238E27FC236}">
                <a16:creationId xmlns:a16="http://schemas.microsoft.com/office/drawing/2014/main" id="{1A6C6285-3428-3C3C-5931-966C549B519B}"/>
              </a:ext>
            </a:extLst>
          </p:cNvPr>
          <p:cNvSpPr/>
          <p:nvPr/>
        </p:nvSpPr>
        <p:spPr>
          <a:xfrm>
            <a:off x="5727027" y="1389355"/>
            <a:ext cx="6212305" cy="4518149"/>
          </a:xfrm>
          <a:prstGeom prst="rect">
            <a:avLst/>
          </a:prstGeom>
          <a:noFill/>
          <a:ln>
            <a:solidFill>
              <a:srgbClr val="FAAF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8BC58ECF-D085-3F33-AD5C-0DE9A42D5FAF}"/>
              </a:ext>
            </a:extLst>
          </p:cNvPr>
          <p:cNvGrpSpPr/>
          <p:nvPr/>
        </p:nvGrpSpPr>
        <p:grpSpPr>
          <a:xfrm>
            <a:off x="5983044" y="1492127"/>
            <a:ext cx="5682760" cy="4300091"/>
            <a:chOff x="6235712" y="1492127"/>
            <a:chExt cx="5682760" cy="4300091"/>
          </a:xfrm>
        </p:grpSpPr>
        <p:pic>
          <p:nvPicPr>
            <p:cNvPr id="7" name="Picture 6" descr="Chart, bar chart&#10;&#10;Description automatically generated">
              <a:extLst>
                <a:ext uri="{FF2B5EF4-FFF2-40B4-BE49-F238E27FC236}">
                  <a16:creationId xmlns:a16="http://schemas.microsoft.com/office/drawing/2014/main" id="{BFAC86E0-6607-DFA4-133E-A5840C70D6FB}"/>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235712" y="2002738"/>
              <a:ext cx="5490233" cy="3607303"/>
            </a:xfrm>
            <a:prstGeom prst="rect">
              <a:avLst/>
            </a:prstGeom>
            <a:ln>
              <a:noFill/>
            </a:ln>
          </p:spPr>
        </p:pic>
        <p:sp>
          <p:nvSpPr>
            <p:cNvPr id="8" name="TextBox 7">
              <a:extLst>
                <a:ext uri="{FF2B5EF4-FFF2-40B4-BE49-F238E27FC236}">
                  <a16:creationId xmlns:a16="http://schemas.microsoft.com/office/drawing/2014/main" id="{03306BE6-FEED-6904-722D-CCCD1F656EBF}"/>
                </a:ext>
              </a:extLst>
            </p:cNvPr>
            <p:cNvSpPr txBox="1"/>
            <p:nvPr/>
          </p:nvSpPr>
          <p:spPr>
            <a:xfrm>
              <a:off x="6590531" y="1492127"/>
              <a:ext cx="4780593" cy="292388"/>
            </a:xfrm>
            <a:prstGeom prst="rect">
              <a:avLst/>
            </a:prstGeom>
            <a:noFill/>
          </p:spPr>
          <p:txBody>
            <a:bodyPr wrap="square" rtlCol="0">
              <a:spAutoFit/>
            </a:bodyPr>
            <a:lstStyle/>
            <a:p>
              <a:pPr algn="ctr"/>
              <a:r>
                <a:rPr lang="en-US" sz="1300" b="1" dirty="0">
                  <a:latin typeface="Lato" panose="020F0502020204030203" pitchFamily="34" charset="0"/>
                  <a:ea typeface="Lato" panose="020F0502020204030203" pitchFamily="34" charset="0"/>
                  <a:cs typeface="Lato" panose="020F0502020204030203" pitchFamily="34" charset="0"/>
                </a:rPr>
                <a:t>Types of models and their application used in OPERANDUM</a:t>
              </a:r>
            </a:p>
          </p:txBody>
        </p:sp>
        <p:sp>
          <p:nvSpPr>
            <p:cNvPr id="9" name="TextBox 8">
              <a:extLst>
                <a:ext uri="{FF2B5EF4-FFF2-40B4-BE49-F238E27FC236}">
                  <a16:creationId xmlns:a16="http://schemas.microsoft.com/office/drawing/2014/main" id="{72DC393C-6E6C-745B-2DFE-B738636B84CD}"/>
                </a:ext>
              </a:extLst>
            </p:cNvPr>
            <p:cNvSpPr txBox="1"/>
            <p:nvPr/>
          </p:nvSpPr>
          <p:spPr>
            <a:xfrm>
              <a:off x="11533417" y="5529145"/>
              <a:ext cx="385055" cy="261610"/>
            </a:xfrm>
            <a:prstGeom prst="rect">
              <a:avLst/>
            </a:prstGeom>
            <a:noFill/>
          </p:spPr>
          <p:txBody>
            <a:bodyPr wrap="square" rtlCol="0">
              <a:spAutoFit/>
            </a:bodyPr>
            <a:lstStyle/>
            <a:p>
              <a:pPr algn="ctr"/>
              <a:r>
                <a:rPr lang="en-US" sz="1050" b="1" dirty="0">
                  <a:latin typeface="Lato" panose="020F0502020204030203" pitchFamily="34" charset="0"/>
                  <a:ea typeface="Lato" panose="020F0502020204030203" pitchFamily="34" charset="0"/>
                  <a:cs typeface="Lato" panose="020F0502020204030203" pitchFamily="34" charset="0"/>
                </a:rPr>
                <a:t>10</a:t>
              </a:r>
            </a:p>
          </p:txBody>
        </p:sp>
        <p:sp>
          <p:nvSpPr>
            <p:cNvPr id="11" name="TextBox 10">
              <a:extLst>
                <a:ext uri="{FF2B5EF4-FFF2-40B4-BE49-F238E27FC236}">
                  <a16:creationId xmlns:a16="http://schemas.microsoft.com/office/drawing/2014/main" id="{47EDD0A8-9818-2520-E4F0-036A0570DA5E}"/>
                </a:ext>
              </a:extLst>
            </p:cNvPr>
            <p:cNvSpPr txBox="1"/>
            <p:nvPr/>
          </p:nvSpPr>
          <p:spPr>
            <a:xfrm>
              <a:off x="10889887" y="5526344"/>
              <a:ext cx="385055" cy="261610"/>
            </a:xfrm>
            <a:prstGeom prst="rect">
              <a:avLst/>
            </a:prstGeom>
            <a:noFill/>
          </p:spPr>
          <p:txBody>
            <a:bodyPr wrap="square" rtlCol="0">
              <a:spAutoFit/>
            </a:bodyPr>
            <a:lstStyle/>
            <a:p>
              <a:pPr algn="ctr"/>
              <a:r>
                <a:rPr lang="en-US" sz="1050" b="1" dirty="0">
                  <a:latin typeface="Lato" panose="020F0502020204030203" pitchFamily="34" charset="0"/>
                  <a:ea typeface="Lato" panose="020F0502020204030203" pitchFamily="34" charset="0"/>
                  <a:cs typeface="Lato" panose="020F0502020204030203" pitchFamily="34" charset="0"/>
                </a:rPr>
                <a:t>8</a:t>
              </a:r>
            </a:p>
          </p:txBody>
        </p:sp>
        <p:sp>
          <p:nvSpPr>
            <p:cNvPr id="12" name="TextBox 11">
              <a:extLst>
                <a:ext uri="{FF2B5EF4-FFF2-40B4-BE49-F238E27FC236}">
                  <a16:creationId xmlns:a16="http://schemas.microsoft.com/office/drawing/2014/main" id="{36BA0B30-4626-A0C6-8DD4-C8A32689B7FA}"/>
                </a:ext>
              </a:extLst>
            </p:cNvPr>
            <p:cNvSpPr txBox="1"/>
            <p:nvPr/>
          </p:nvSpPr>
          <p:spPr>
            <a:xfrm>
              <a:off x="10183067" y="5530608"/>
              <a:ext cx="385055" cy="261610"/>
            </a:xfrm>
            <a:prstGeom prst="rect">
              <a:avLst/>
            </a:prstGeom>
            <a:noFill/>
          </p:spPr>
          <p:txBody>
            <a:bodyPr wrap="square" rtlCol="0">
              <a:spAutoFit/>
            </a:bodyPr>
            <a:lstStyle/>
            <a:p>
              <a:pPr algn="ctr"/>
              <a:r>
                <a:rPr lang="en-US" sz="1050" b="1" dirty="0">
                  <a:latin typeface="Lato" panose="020F0502020204030203" pitchFamily="34" charset="0"/>
                  <a:ea typeface="Lato" panose="020F0502020204030203" pitchFamily="34" charset="0"/>
                  <a:cs typeface="Lato" panose="020F0502020204030203" pitchFamily="34" charset="0"/>
                </a:rPr>
                <a:t>6</a:t>
              </a:r>
            </a:p>
          </p:txBody>
        </p:sp>
        <p:sp>
          <p:nvSpPr>
            <p:cNvPr id="13" name="TextBox 12">
              <a:extLst>
                <a:ext uri="{FF2B5EF4-FFF2-40B4-BE49-F238E27FC236}">
                  <a16:creationId xmlns:a16="http://schemas.microsoft.com/office/drawing/2014/main" id="{F00BD170-60DE-D44F-1F0C-DEA290D45E2E}"/>
                </a:ext>
              </a:extLst>
            </p:cNvPr>
            <p:cNvSpPr txBox="1"/>
            <p:nvPr/>
          </p:nvSpPr>
          <p:spPr>
            <a:xfrm>
              <a:off x="9466807" y="5523098"/>
              <a:ext cx="385055" cy="261610"/>
            </a:xfrm>
            <a:prstGeom prst="rect">
              <a:avLst/>
            </a:prstGeom>
            <a:noFill/>
          </p:spPr>
          <p:txBody>
            <a:bodyPr wrap="square" rtlCol="0">
              <a:spAutoFit/>
            </a:bodyPr>
            <a:lstStyle/>
            <a:p>
              <a:pPr algn="ctr"/>
              <a:r>
                <a:rPr lang="en-US" sz="1050" b="1" dirty="0">
                  <a:latin typeface="Lato" panose="020F0502020204030203" pitchFamily="34" charset="0"/>
                  <a:ea typeface="Lato" panose="020F0502020204030203" pitchFamily="34" charset="0"/>
                  <a:cs typeface="Lato" panose="020F0502020204030203" pitchFamily="34" charset="0"/>
                </a:rPr>
                <a:t>4</a:t>
              </a:r>
            </a:p>
          </p:txBody>
        </p:sp>
        <p:sp>
          <p:nvSpPr>
            <p:cNvPr id="14" name="TextBox 13">
              <a:extLst>
                <a:ext uri="{FF2B5EF4-FFF2-40B4-BE49-F238E27FC236}">
                  <a16:creationId xmlns:a16="http://schemas.microsoft.com/office/drawing/2014/main" id="{598400C5-0959-0C94-B4E8-40B124419EE1}"/>
                </a:ext>
              </a:extLst>
            </p:cNvPr>
            <p:cNvSpPr txBox="1"/>
            <p:nvPr/>
          </p:nvSpPr>
          <p:spPr>
            <a:xfrm>
              <a:off x="8780170" y="5523098"/>
              <a:ext cx="385055" cy="261610"/>
            </a:xfrm>
            <a:prstGeom prst="rect">
              <a:avLst/>
            </a:prstGeom>
            <a:noFill/>
          </p:spPr>
          <p:txBody>
            <a:bodyPr wrap="square" rtlCol="0">
              <a:spAutoFit/>
            </a:bodyPr>
            <a:lstStyle/>
            <a:p>
              <a:pPr algn="ctr"/>
              <a:r>
                <a:rPr lang="en-US" sz="1050" b="1" dirty="0">
                  <a:latin typeface="Lato" panose="020F0502020204030203" pitchFamily="34" charset="0"/>
                  <a:ea typeface="Lato" panose="020F0502020204030203" pitchFamily="34" charset="0"/>
                  <a:cs typeface="Lato" panose="020F0502020204030203" pitchFamily="34" charset="0"/>
                </a:rPr>
                <a:t>2</a:t>
              </a:r>
            </a:p>
          </p:txBody>
        </p:sp>
      </p:grpSp>
    </p:spTree>
    <p:extLst>
      <p:ext uri="{BB962C8B-B14F-4D97-AF65-F5344CB8AC3E}">
        <p14:creationId xmlns:p14="http://schemas.microsoft.com/office/powerpoint/2010/main" val="28614624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Responsible xmlns="86c4cae0-a175-4f14-ab13-eac5934823ac">...</Responsible>
    <PhotoSelectionforfrontcover xmlns="86c4cae0-a175-4f14-ab13-eac5934823ac">Option 1</PhotoSelectionforfrontcover>
    <DOI xmlns="86c4cae0-a175-4f14-ab13-eac5934823ac">
      <Url xsi:nil="true"/>
      <Description xsi:nil="true"/>
    </DOI>
    <TaxCatchAll xmlns="2044b625-83bc-47a4-b700-31dc389e64e1" xsi:nil="true"/>
    <lcf76f155ced4ddcb4097134ff3c332f xmlns="86c4cae0-a175-4f14-ab13-eac5934823ac">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AA8B3D87ABDAA4C9BC49529F3A115E2" ma:contentTypeVersion="21" ma:contentTypeDescription="Create a new document." ma:contentTypeScope="" ma:versionID="a6839722a3cf4f9100bf657395d525dd">
  <xsd:schema xmlns:xsd="http://www.w3.org/2001/XMLSchema" xmlns:xs="http://www.w3.org/2001/XMLSchema" xmlns:p="http://schemas.microsoft.com/office/2006/metadata/properties" xmlns:ns2="86c4cae0-a175-4f14-ab13-eac5934823ac" xmlns:ns3="2044b625-83bc-47a4-b700-31dc389e64e1" targetNamespace="http://schemas.microsoft.com/office/2006/metadata/properties" ma:root="true" ma:fieldsID="871b5e456c35ddf293404bf1d7c22eda" ns2:_="" ns3:_="">
    <xsd:import namespace="86c4cae0-a175-4f14-ab13-eac5934823ac"/>
    <xsd:import namespace="2044b625-83bc-47a4-b700-31dc389e64e1"/>
    <xsd:element name="properties">
      <xsd:complexType>
        <xsd:sequence>
          <xsd:element name="documentManagement">
            <xsd:complexType>
              <xsd:all>
                <xsd:element ref="ns2:MediaServiceMetadata" minOccurs="0"/>
                <xsd:element ref="ns2:MediaServiceFastMetadata" minOccurs="0"/>
                <xsd:element ref="ns2:Responsible"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LengthInSeconds" minOccurs="0"/>
                <xsd:element ref="ns2:PhotoSelectionforfrontcover" minOccurs="0"/>
                <xsd:element ref="ns2:DOI"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c4cae0-a175-4f14-ab13-eac5934823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Responsible" ma:index="10" nillable="true" ma:displayName="Responsible" ma:default="..." ma:format="Dropdown" ma:internalName="Responsible">
      <xsd:simpleType>
        <xsd:restriction base="dms:Text">
          <xsd:maxLength value="80"/>
        </xsd:restriction>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PhotoSelectionforfrontcover" ma:index="22" nillable="true" ma:displayName="Photo Selection for front cover" ma:default="Option 1" ma:format="Dropdown" ma:internalName="PhotoSelectionforfrontcover">
      <xsd:simpleType>
        <xsd:restriction base="dms:Text">
          <xsd:maxLength value="255"/>
        </xsd:restriction>
      </xsd:simpleType>
    </xsd:element>
    <xsd:element name="DOI" ma:index="23" nillable="true" ma:displayName="DOI" ma:format="Hyperlink" ma:internalName="DOI">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f77b169b-7464-4c14-89c9-ab876efcba0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044b625-83bc-47a4-b700-31dc389e64e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516944-4a8b-47d4-8e0a-843066b1e1c7}" ma:internalName="TaxCatchAll" ma:showField="CatchAllData" ma:web="2044b625-83bc-47a4-b700-31dc389e64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E07B82-621B-4920-AE5F-BE9ACAD4BB07}">
  <ds:schemaRefs>
    <ds:schemaRef ds:uri="2044b625-83bc-47a4-b700-31dc389e64e1"/>
    <ds:schemaRef ds:uri="86c4cae0-a175-4f14-ab13-eac5934823ac"/>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6858113-4A19-45B1-9558-B88D8115FB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c4cae0-a175-4f14-ab13-eac5934823ac"/>
    <ds:schemaRef ds:uri="2044b625-83bc-47a4-b700-31dc389e6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12E4253-2E8F-44FD-A912-3F8E1551D17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2155</TotalTime>
  <Words>6035</Words>
  <Application>Microsoft Macintosh PowerPoint</Application>
  <PresentationFormat>Widescreen</PresentationFormat>
  <Paragraphs>587</Paragraphs>
  <Slides>30</Slides>
  <Notes>29</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30</vt:i4>
      </vt:variant>
    </vt:vector>
  </HeadingPairs>
  <TitlesOfParts>
    <vt:vector size="39" baseType="lpstr">
      <vt:lpstr>Arial</vt:lpstr>
      <vt:lpstr>Arial,Sans-Serif</vt:lpstr>
      <vt:lpstr>Calibri</vt:lpstr>
      <vt:lpstr>Calibri Light</vt:lpstr>
      <vt:lpstr>inherit</vt:lpstr>
      <vt:lpstr>Lato</vt:lpstr>
      <vt:lpstr>Raleway</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zahra amirzada</dc:creator>
  <cp:lastModifiedBy>Esmee Kooijman</cp:lastModifiedBy>
  <cp:revision>1725</cp:revision>
  <dcterms:created xsi:type="dcterms:W3CDTF">2021-11-30T11:10:05Z</dcterms:created>
  <dcterms:modified xsi:type="dcterms:W3CDTF">2022-11-03T13:34:25Z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0x0101001AA8B3D87ABDAA4C9BC49529F3A115E2</vt:lpwstr>
  </property>
  <property fmtid="{D5CDD505-2E9C-101B-9397-08002B2CF9AE}" pid="3" name="MediaServiceImageTags">
    <vt:lpwstr/>
  </property>
  <property fmtid="{D5CDD505-2E9C-101B-9397-08002B2CF9AE}" pid="4" name="MSIP_Label_a6175487-42af-4492-84fe-2b4054e011bd_Enabled">
    <vt:lpwstr>true</vt:lpwstr>
  </property>
  <property fmtid="{D5CDD505-2E9C-101B-9397-08002B2CF9AE}" pid="5" name="MSIP_Label_a6175487-42af-4492-84fe-2b4054e011bd_SetDate">
    <vt:lpwstr>2022-10-18T12:53:33Z</vt:lpwstr>
  </property>
  <property fmtid="{D5CDD505-2E9C-101B-9397-08002B2CF9AE}" pid="6" name="MSIP_Label_a6175487-42af-4492-84fe-2b4054e011bd_Method">
    <vt:lpwstr>Privileged</vt:lpwstr>
  </property>
  <property fmtid="{D5CDD505-2E9C-101B-9397-08002B2CF9AE}" pid="7" name="MSIP_Label_a6175487-42af-4492-84fe-2b4054e011bd_Name">
    <vt:lpwstr>Public</vt:lpwstr>
  </property>
  <property fmtid="{D5CDD505-2E9C-101B-9397-08002B2CF9AE}" pid="8" name="MSIP_Label_a6175487-42af-4492-84fe-2b4054e011bd_SiteId">
    <vt:lpwstr>76e3e3ff-fce0-45ec-a946-bc44d69a9b7e</vt:lpwstr>
  </property>
  <property fmtid="{D5CDD505-2E9C-101B-9397-08002B2CF9AE}" pid="9" name="MSIP_Label_a6175487-42af-4492-84fe-2b4054e011bd_ActionId">
    <vt:lpwstr>1d9efd9d-88d5-4815-96a4-0507be877cb6</vt:lpwstr>
  </property>
  <property fmtid="{D5CDD505-2E9C-101B-9397-08002B2CF9AE}" pid="10" name="MSIP_Label_a6175487-42af-4492-84fe-2b4054e011bd_ContentBits">
    <vt:lpwstr>0</vt:lpwstr>
  </property>
</Properties>
</file>